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Lst>
  <p:sldSz cy="5143500" cx="9144000"/>
  <p:notesSz cx="6858000" cy="9144000"/>
  <p:embeddedFontLst>
    <p:embeddedFont>
      <p:font typeface="Montserrat SemiBold"/>
      <p:regular r:id="rId73"/>
      <p:bold r:id="rId74"/>
      <p:italic r:id="rId75"/>
      <p:boldItalic r:id="rId76"/>
    </p:embeddedFont>
    <p:embeddedFont>
      <p:font typeface="Montserrat"/>
      <p:regular r:id="rId77"/>
      <p:bold r:id="rId78"/>
      <p:italic r:id="rId79"/>
      <p:boldItalic r:id="rId80"/>
    </p:embeddedFont>
    <p:embeddedFont>
      <p:font typeface="Lato"/>
      <p:regular r:id="rId81"/>
      <p:bold r:id="rId82"/>
      <p:italic r:id="rId83"/>
      <p:boldItalic r:id="rId84"/>
    </p:embeddedFont>
    <p:embeddedFont>
      <p:font typeface="Montserrat Medium"/>
      <p:regular r:id="rId85"/>
      <p:bold r:id="rId86"/>
      <p:italic r:id="rId87"/>
      <p:boldItalic r:id="rId8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F1305DA-36E9-436F-BAD8-00AE5A473407}">
  <a:tblStyle styleId="{BF1305DA-36E9-436F-BAD8-00AE5A473407}"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B941AEDA-9157-4B8A-8DC6-ABA4B243D670}"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83D0EA2-4F75-48B5-BD39-E9772603875F}" styleName="Table_2">
    <a:wholeTbl>
      <a:tcTxStyle>
        <a:font>
          <a:latin typeface="Arial"/>
          <a:ea typeface="Arial"/>
          <a:cs typeface="Arial"/>
        </a:font>
        <a:srgbClr val="000000"/>
      </a:tcTxStyle>
      <a:tcStyle>
        <a:tcBdr>
          <a:left>
            <a:ln cap="flat" cmpd="sng" w="12700">
              <a:solidFill>
                <a:srgbClr val="C0504D"/>
              </a:solidFill>
              <a:prstDash val="solid"/>
              <a:round/>
              <a:headEnd len="sm" w="sm" type="none"/>
              <a:tailEnd len="sm" w="sm" type="none"/>
            </a:ln>
          </a:left>
          <a:right>
            <a:ln cap="flat" cmpd="sng" w="12700">
              <a:solidFill>
                <a:srgbClr val="C0504D"/>
              </a:solidFill>
              <a:prstDash val="solid"/>
              <a:round/>
              <a:headEnd len="sm" w="sm" type="none"/>
              <a:tailEnd len="sm" w="sm" type="none"/>
            </a:ln>
          </a:right>
          <a:top>
            <a:ln cap="flat" cmpd="sng" w="12700">
              <a:solidFill>
                <a:srgbClr val="C0504D"/>
              </a:solidFill>
              <a:prstDash val="solid"/>
              <a:round/>
              <a:headEnd len="sm" w="sm" type="none"/>
              <a:tailEnd len="sm" w="sm" type="none"/>
            </a:ln>
          </a:top>
          <a:bottom>
            <a:ln cap="flat" cmpd="sng" w="12700">
              <a:solidFill>
                <a:srgbClr val="C0504D"/>
              </a:solidFill>
              <a:prstDash val="solid"/>
              <a:round/>
              <a:headEnd len="sm" w="sm" type="none"/>
              <a:tailEnd len="sm" w="sm" type="none"/>
            </a:ln>
          </a:bottom>
          <a:insideH>
            <a:ln cap="flat" cmpd="sng" w="6350">
              <a:solidFill>
                <a:srgbClr val="000000"/>
              </a:solidFill>
              <a:prstDash val="solid"/>
              <a:round/>
              <a:headEnd len="sm" w="sm" type="none"/>
              <a:tailEnd len="sm" w="sm" type="none"/>
            </a:ln>
          </a:insideH>
          <a:insideV>
            <a:ln cap="flat" cmpd="sng" w="6350">
              <a:solidFill>
                <a:srgbClr val="000000"/>
              </a:solidFill>
              <a:prstDash val="solid"/>
              <a:round/>
              <a:headEnd len="sm" w="sm" type="none"/>
              <a:tailEnd len="sm" w="sm" type="none"/>
            </a:ln>
          </a:insideV>
        </a:tcBdr>
      </a:tcStyle>
    </a:wholeTbl>
    <a:band1H>
      <a:tcTxStyle/>
      <a:tcStyle>
        <a:tcBdr>
          <a:left>
            <a:ln cap="flat" cmpd="sng" w="12700">
              <a:solidFill>
                <a:srgbClr val="C0504D"/>
              </a:solidFill>
              <a:prstDash val="solid"/>
              <a:round/>
              <a:headEnd len="sm" w="sm" type="none"/>
              <a:tailEnd len="sm" w="sm" type="none"/>
            </a:ln>
          </a:left>
          <a:right>
            <a:ln cap="flat" cmpd="sng" w="12700">
              <a:solidFill>
                <a:srgbClr val="C0504D"/>
              </a:solidFill>
              <a:prstDash val="solid"/>
              <a:round/>
              <a:headEnd len="sm" w="sm" type="none"/>
              <a:tailEnd len="sm" w="sm" type="none"/>
            </a:ln>
          </a:right>
          <a:top>
            <a:ln cap="flat" cmpd="sng" w="12700">
              <a:solidFill>
                <a:srgbClr val="C0504D"/>
              </a:solidFill>
              <a:prstDash val="solid"/>
              <a:round/>
              <a:headEnd len="sm" w="sm" type="none"/>
              <a:tailEnd len="sm" w="sm" type="none"/>
            </a:ln>
          </a:top>
          <a:bottom>
            <a:ln cap="flat" cmpd="sng" w="12700">
              <a:solidFill>
                <a:srgbClr val="C0504D"/>
              </a:solidFill>
              <a:prstDash val="solid"/>
              <a:round/>
              <a:headEnd len="sm" w="sm" type="none"/>
              <a:tailEnd len="sm" w="sm" type="none"/>
            </a:ln>
          </a:bottom>
        </a:tcBdr>
      </a:tcStyle>
    </a:band1H>
    <a:band2H>
      <a:tcTxStyle/>
    </a:band2H>
    <a:band1V>
      <a:tcTxStyle/>
      <a:tcStyle>
        <a:tcBdr>
          <a:left>
            <a:ln cap="flat" cmpd="sng" w="12700">
              <a:solidFill>
                <a:srgbClr val="C0504D"/>
              </a:solidFill>
              <a:prstDash val="solid"/>
              <a:round/>
              <a:headEnd len="sm" w="sm" type="none"/>
              <a:tailEnd len="sm" w="sm" type="none"/>
            </a:ln>
          </a:left>
          <a:right>
            <a:ln cap="flat" cmpd="sng" w="12700">
              <a:solidFill>
                <a:srgbClr val="C0504D"/>
              </a:solidFill>
              <a:prstDash val="solid"/>
              <a:round/>
              <a:headEnd len="sm" w="sm" type="none"/>
              <a:tailEnd len="sm" w="sm" type="none"/>
            </a:ln>
          </a:right>
          <a:top>
            <a:ln cap="flat" cmpd="sng" w="12700">
              <a:solidFill>
                <a:srgbClr val="C0504D"/>
              </a:solidFill>
              <a:prstDash val="solid"/>
              <a:round/>
              <a:headEnd len="sm" w="sm" type="none"/>
              <a:tailEnd len="sm" w="sm" type="none"/>
            </a:ln>
          </a:top>
          <a:bottom>
            <a:ln cap="flat" cmpd="sng" w="12700">
              <a:solidFill>
                <a:srgbClr val="C0504D"/>
              </a:solidFill>
              <a:prstDash val="solid"/>
              <a:round/>
              <a:headEnd len="sm" w="sm" type="none"/>
              <a:tailEnd len="sm" w="sm" type="none"/>
            </a:ln>
          </a:bottom>
        </a:tcBdr>
      </a:tcStyle>
    </a:band1V>
    <a:band2V>
      <a:tcTxStyle/>
    </a:band2V>
    <a:lastCol>
      <a:tcTxStyle b="on"/>
    </a:lastCol>
    <a:firstCol>
      <a:tcTxStyle b="on"/>
    </a:firstCol>
    <a:lastRow>
      <a:tcTxStyle b="on"/>
      <a:tcStyle>
        <a:tcBdr>
          <a:left>
            <a:ln cap="flat" cmpd="sng" w="12700">
              <a:solidFill>
                <a:srgbClr val="C0504D"/>
              </a:solidFill>
              <a:prstDash val="solid"/>
              <a:round/>
              <a:headEnd len="sm" w="sm" type="none"/>
              <a:tailEnd len="sm" w="sm" type="none"/>
            </a:ln>
          </a:left>
          <a:right>
            <a:ln cap="flat" cmpd="sng" w="12700">
              <a:solidFill>
                <a:srgbClr val="C0504D"/>
              </a:solidFill>
              <a:prstDash val="solid"/>
              <a:round/>
              <a:headEnd len="sm" w="sm" type="none"/>
              <a:tailEnd len="sm" w="sm" type="none"/>
            </a:ln>
          </a:right>
          <a:top>
            <a:ln cap="flat" cmpd="sng" w="9525">
              <a:solidFill>
                <a:srgbClr val="C0504D"/>
              </a:solidFill>
              <a:prstDash val="solid"/>
              <a:round/>
              <a:headEnd len="sm" w="sm" type="none"/>
              <a:tailEnd len="sm" w="sm" type="none"/>
            </a:ln>
          </a:top>
          <a:bottom>
            <a:ln cap="flat" cmpd="sng" w="12700">
              <a:solidFill>
                <a:srgbClr val="C0504D"/>
              </a:solidFill>
              <a:prstDash val="solid"/>
              <a:round/>
              <a:headEnd len="sm" w="sm" type="none"/>
              <a:tailEnd len="sm" w="sm" type="none"/>
            </a:ln>
          </a:bottom>
        </a:tcBdr>
      </a:tcStyle>
    </a:lastRow>
    <a:seCell>
      <a:tcTxStyle/>
    </a:seCell>
    <a:swCell>
      <a:tcTxStyle/>
    </a:swCell>
    <a:firstRow>
      <a:tcTxStyle b="on">
        <a:srgbClr val="FFFFFF"/>
      </a:tcTxStyle>
      <a:tcStyle>
        <a:fill>
          <a:solidFill>
            <a:srgbClr val="C0504D"/>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Lato-boldItalic.fntdata"/><Relationship Id="rId83" Type="http://schemas.openxmlformats.org/officeDocument/2006/relationships/font" Target="fonts/Lato-italic.fntdata"/><Relationship Id="rId42" Type="http://schemas.openxmlformats.org/officeDocument/2006/relationships/slide" Target="slides/slide36.xml"/><Relationship Id="rId86" Type="http://schemas.openxmlformats.org/officeDocument/2006/relationships/font" Target="fonts/MontserratMedium-bold.fntdata"/><Relationship Id="rId41" Type="http://schemas.openxmlformats.org/officeDocument/2006/relationships/slide" Target="slides/slide35.xml"/><Relationship Id="rId85" Type="http://schemas.openxmlformats.org/officeDocument/2006/relationships/font" Target="fonts/MontserratMedium-regular.fntdata"/><Relationship Id="rId44" Type="http://schemas.openxmlformats.org/officeDocument/2006/relationships/slide" Target="slides/slide38.xml"/><Relationship Id="rId88" Type="http://schemas.openxmlformats.org/officeDocument/2006/relationships/font" Target="fonts/MontserratMedium-boldItalic.fntdata"/><Relationship Id="rId43" Type="http://schemas.openxmlformats.org/officeDocument/2006/relationships/slide" Target="slides/slide37.xml"/><Relationship Id="rId87" Type="http://schemas.openxmlformats.org/officeDocument/2006/relationships/font" Target="fonts/MontserratMedium-italic.fntdata"/><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Montserrat-boldItalic.fntdata"/><Relationship Id="rId82" Type="http://schemas.openxmlformats.org/officeDocument/2006/relationships/font" Target="fonts/Lato-bold.fntdata"/><Relationship Id="rId81"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MontserratSemiBold-regular.fntdata"/><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font" Target="fonts/MontserratSemiBold-italic.fntdata"/><Relationship Id="rId30" Type="http://schemas.openxmlformats.org/officeDocument/2006/relationships/slide" Target="slides/slide24.xml"/><Relationship Id="rId74" Type="http://schemas.openxmlformats.org/officeDocument/2006/relationships/font" Target="fonts/MontserratSemiBold-bold.fntdata"/><Relationship Id="rId33" Type="http://schemas.openxmlformats.org/officeDocument/2006/relationships/slide" Target="slides/slide27.xml"/><Relationship Id="rId77" Type="http://schemas.openxmlformats.org/officeDocument/2006/relationships/font" Target="fonts/Montserrat-regular.fntdata"/><Relationship Id="rId32" Type="http://schemas.openxmlformats.org/officeDocument/2006/relationships/slide" Target="slides/slide26.xml"/><Relationship Id="rId76" Type="http://schemas.openxmlformats.org/officeDocument/2006/relationships/font" Target="fonts/MontserratSemiBold-boldItalic.fntdata"/><Relationship Id="rId35" Type="http://schemas.openxmlformats.org/officeDocument/2006/relationships/slide" Target="slides/slide29.xml"/><Relationship Id="rId79" Type="http://schemas.openxmlformats.org/officeDocument/2006/relationships/font" Target="fonts/Montserrat-italic.fntdata"/><Relationship Id="rId34" Type="http://schemas.openxmlformats.org/officeDocument/2006/relationships/slide" Target="slides/slide28.xml"/><Relationship Id="rId78" Type="http://schemas.openxmlformats.org/officeDocument/2006/relationships/font" Target="fonts/Montserrat-bold.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dc30222f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gdc30222f4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dc30222f4b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dc30222f4b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c30222f4b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c30222f4b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dc30222f4b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dc30222f4b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dc30222f4b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dc30222f4b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dc30222f4b_1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dc30222f4b_1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dc30222f4b_1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dc30222f4b_1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dc30222f4b_1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dc30222f4b_1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dc30222f4b_1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dc30222f4b_1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dc30222f4b_1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dc30222f4b_1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dc30222f4b_1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dc30222f4b_1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dc30222f4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dc30222f4b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dc30222f4b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dc30222f4b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dc30222f4b_1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dc30222f4b_1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dc30222f4b_1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dc30222f4b_1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dc30222f4b_1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dc30222f4b_1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dc30222f4b_1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dc30222f4b_1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dc30222f4b_1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dc30222f4b_1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dc30222f4b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dc30222f4b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dc30222f4b_1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dc30222f4b_1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dc30222f4b_1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dc30222f4b_1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dc30222f4b_1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dc30222f4b_1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dc30222f4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dc30222f4b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dc30222f4b_1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dc30222f4b_1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dc30222f4b_1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dc30222f4b_1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dc30222f4b_1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dc30222f4b_1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dc30222f4b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dc30222f4b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dc30222f4b_1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dc30222f4b_1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dc30222f4b_1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dc30222f4b_1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dc30222f4b_1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dc30222f4b_1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dc30222f4b_1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dc30222f4b_1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dc30222f4b_1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dc30222f4b_1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dc30222f4b_1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dc30222f4b_1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dc30222f4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gdc30222f4b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dc30222f4b_1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dc30222f4b_1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dc30222f4b_1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dc30222f4b_1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dc30222f4b_1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dc30222f4b_1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dc30222f4b_1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dc30222f4b_1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dc30222f4b_1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dc30222f4b_1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dc30222f4b_1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dc30222f4b_1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dc30222f4b_1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dc30222f4b_1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dc30222f4b_1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dc30222f4b_1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dc30222f4b_1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dc30222f4b_1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dc30222f4b_1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dc30222f4b_1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dc30222f4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dc30222f4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dc30222f4b_1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dc30222f4b_1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dc30222f4b_1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dc30222f4b_1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dc30222f4b_1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dc30222f4b_1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dc30222f4b_1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dc30222f4b_1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dc30222f4b_1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dc30222f4b_1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dc30222f4b_1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dc30222f4b_1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dc30222f4b_1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dc30222f4b_1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dc30222f4b_1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dc30222f4b_1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dc30222f4b_1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dc30222f4b_1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dc30222f4b_1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dc30222f4b_1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dc30222f4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dc30222f4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dc30222f4b_1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dc30222f4b_1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dc30222f4b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dc30222f4b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dc48f9026f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dc48f9026f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dc48f9026f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dc48f9026f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dc30222f4b_1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dc30222f4b_1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dc30222f4b_1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dc30222f4b_1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dc30222f4b_1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dc30222f4b_1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dc30222f4b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dc30222f4b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dc30222f4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gdc30222f4b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dc30222f4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gdc30222f4b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2.png"/><Relationship Id="rId3" Type="http://schemas.openxmlformats.org/officeDocument/2006/relationships/image" Target="../media/image4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2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2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image" Target="../media/image2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3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 Id="rId3" Type="http://schemas.openxmlformats.org/officeDocument/2006/relationships/image" Target="../media/image2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2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 Id="rId3" Type="http://schemas.openxmlformats.org/officeDocument/2006/relationships/image" Target="../media/image2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 Id="rId3" Type="http://schemas.openxmlformats.org/officeDocument/2006/relationships/image" Target="../media/image2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 Id="rId3" Type="http://schemas.openxmlformats.org/officeDocument/2006/relationships/image" Target="../media/image3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 Id="rId3" Type="http://schemas.openxmlformats.org/officeDocument/2006/relationships/image" Target="../media/image3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 Id="rId3" Type="http://schemas.openxmlformats.org/officeDocument/2006/relationships/image" Target="../media/image3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 Id="rId3" Type="http://schemas.openxmlformats.org/officeDocument/2006/relationships/image" Target="../media/image3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 Id="rId3" Type="http://schemas.openxmlformats.org/officeDocument/2006/relationships/image" Target="../media/image3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 Id="rId3" Type="http://schemas.openxmlformats.org/officeDocument/2006/relationships/image" Target="../media/image3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 Id="rId3" Type="http://schemas.openxmlformats.org/officeDocument/2006/relationships/image" Target="../media/image3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2.xml"/><Relationship Id="rId3" Type="http://schemas.openxmlformats.org/officeDocument/2006/relationships/image" Target="../media/image3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 Id="rId3" Type="http://schemas.openxmlformats.org/officeDocument/2006/relationships/image" Target="../media/image3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 Id="rId3" Type="http://schemas.openxmlformats.org/officeDocument/2006/relationships/image" Target="../media/image40.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5.xml"/><Relationship Id="rId3" Type="http://schemas.openxmlformats.org/officeDocument/2006/relationships/image" Target="../media/image4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6.xml"/><Relationship Id="rId3" Type="http://schemas.openxmlformats.org/officeDocument/2006/relationships/hyperlink" Target="https://github.com/Ayush-Khandelwal-007/Eco-system" TargetMode="External"/><Relationship Id="rId4" Type="http://schemas.openxmlformats.org/officeDocument/2006/relationships/hyperlink" Target="https://amigo-73b2a.web.app"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4999"/>
              <a:buNone/>
            </a:pPr>
            <a:r>
              <a:rPr lang="en-GB"/>
              <a:t>Software Engineering Project</a:t>
            </a:r>
            <a:endParaRPr/>
          </a:p>
        </p:txBody>
      </p:sp>
      <p:sp>
        <p:nvSpPr>
          <p:cNvPr id="229" name="Google Shape;229;p17"/>
          <p:cNvSpPr txBox="1"/>
          <p:nvPr>
            <p:ph idx="1" type="subTitle"/>
          </p:nvPr>
        </p:nvSpPr>
        <p:spPr>
          <a:xfrm>
            <a:off x="5083950" y="3616525"/>
            <a:ext cx="3470700" cy="814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GB" sz="4600"/>
              <a:t>AMIGO</a:t>
            </a:r>
            <a:endParaRPr sz="4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6"/>
          <p:cNvSpPr txBox="1"/>
          <p:nvPr>
            <p:ph type="title"/>
          </p:nvPr>
        </p:nvSpPr>
        <p:spPr>
          <a:xfrm>
            <a:off x="1071950" y="233925"/>
            <a:ext cx="80721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100">
                <a:solidFill>
                  <a:schemeClr val="accent6"/>
                </a:solidFill>
              </a:rPr>
              <a:t>AMS offers following </a:t>
            </a:r>
            <a:r>
              <a:rPr b="1" lang="en-GB" sz="2100" u="sng">
                <a:solidFill>
                  <a:schemeClr val="accent6"/>
                </a:solidFill>
              </a:rPr>
              <a:t>Use cases</a:t>
            </a:r>
            <a:r>
              <a:rPr b="1" lang="en-GB" sz="2100">
                <a:solidFill>
                  <a:schemeClr val="accent6"/>
                </a:solidFill>
              </a:rPr>
              <a:t> to the HoD/Coordinator:</a:t>
            </a:r>
            <a:endParaRPr b="1" sz="2100">
              <a:solidFill>
                <a:schemeClr val="accent6"/>
              </a:solidFill>
            </a:endParaRPr>
          </a:p>
        </p:txBody>
      </p:sp>
      <p:sp>
        <p:nvSpPr>
          <p:cNvPr id="283" name="Google Shape;283;p26"/>
          <p:cNvSpPr txBox="1"/>
          <p:nvPr>
            <p:ph idx="1" type="body"/>
          </p:nvPr>
        </p:nvSpPr>
        <p:spPr>
          <a:xfrm>
            <a:off x="1071950" y="752250"/>
            <a:ext cx="7264200" cy="41844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t/>
            </a:r>
            <a:endParaRPr sz="1400">
              <a:solidFill>
                <a:schemeClr val="lt2"/>
              </a:solidFill>
              <a:highlight>
                <a:srgbClr val="FFFF00"/>
              </a:highlight>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Profile view (Personnel details) and request for modifications if any</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Academic calendar display</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Faculty list management</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Creation/updation of courses (Core, Elective)</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Batch-wise, program-wise, semester-wise allotment of courses</a:t>
            </a:r>
            <a:endParaRPr sz="1400">
              <a:solidFill>
                <a:schemeClr val="lt2"/>
              </a:solidFill>
              <a:latin typeface="Montserrat Medium"/>
              <a:ea typeface="Montserrat Medium"/>
              <a:cs typeface="Montserrat Medium"/>
              <a:sym typeface="Montserrat Medium"/>
            </a:endParaRPr>
          </a:p>
          <a:p>
            <a:pPr indent="-317500" lvl="1" marL="914400" rtl="0" algn="just">
              <a:lnSpc>
                <a:spcPct val="115000"/>
              </a:lnSpc>
              <a:spcBef>
                <a:spcPts val="0"/>
              </a:spcBef>
              <a:spcAft>
                <a:spcPts val="0"/>
              </a:spcAft>
              <a:buClr>
                <a:schemeClr val="lt2"/>
              </a:buClr>
              <a:buSzPts val="1400"/>
              <a:buFont typeface="Montserrat Medium"/>
              <a:buAutoNum type="alphaLcPeriod"/>
            </a:pPr>
            <a:r>
              <a:rPr lang="en-GB" sz="1400">
                <a:solidFill>
                  <a:schemeClr val="lt2"/>
                </a:solidFill>
                <a:latin typeface="Montserrat Medium"/>
                <a:ea typeface="Montserrat Medium"/>
                <a:cs typeface="Montserrat Medium"/>
                <a:sym typeface="Montserrat Medium"/>
              </a:rPr>
              <a:t>Core</a:t>
            </a:r>
            <a:endParaRPr sz="1400">
              <a:solidFill>
                <a:schemeClr val="lt2"/>
              </a:solidFill>
              <a:latin typeface="Montserrat Medium"/>
              <a:ea typeface="Montserrat Medium"/>
              <a:cs typeface="Montserrat Medium"/>
              <a:sym typeface="Montserrat Medium"/>
            </a:endParaRPr>
          </a:p>
          <a:p>
            <a:pPr indent="-317500" lvl="1" marL="914400" rtl="0" algn="just">
              <a:lnSpc>
                <a:spcPct val="115000"/>
              </a:lnSpc>
              <a:spcBef>
                <a:spcPts val="0"/>
              </a:spcBef>
              <a:spcAft>
                <a:spcPts val="0"/>
              </a:spcAft>
              <a:buClr>
                <a:schemeClr val="lt2"/>
              </a:buClr>
              <a:buSzPts val="1400"/>
              <a:buFont typeface="Montserrat Medium"/>
              <a:buAutoNum type="alphaLcPeriod"/>
            </a:pPr>
            <a:r>
              <a:rPr lang="en-GB" sz="1400">
                <a:solidFill>
                  <a:schemeClr val="lt2"/>
                </a:solidFill>
                <a:latin typeface="Montserrat Medium"/>
                <a:ea typeface="Montserrat Medium"/>
                <a:cs typeface="Montserrat Medium"/>
                <a:sym typeface="Montserrat Medium"/>
              </a:rPr>
              <a:t>Elective portal management</a:t>
            </a:r>
            <a:endParaRPr sz="1400">
              <a:solidFill>
                <a:schemeClr val="lt2"/>
              </a:solidFill>
              <a:latin typeface="Montserrat Medium"/>
              <a:ea typeface="Montserrat Medium"/>
              <a:cs typeface="Montserrat Medium"/>
              <a:sym typeface="Montserrat Medium"/>
            </a:endParaRPr>
          </a:p>
          <a:p>
            <a:pPr indent="-317500" lvl="1" marL="914400" rtl="0" algn="just">
              <a:lnSpc>
                <a:spcPct val="115000"/>
              </a:lnSpc>
              <a:spcBef>
                <a:spcPts val="0"/>
              </a:spcBef>
              <a:spcAft>
                <a:spcPts val="0"/>
              </a:spcAft>
              <a:buClr>
                <a:schemeClr val="lt2"/>
              </a:buClr>
              <a:buSzPts val="1400"/>
              <a:buFont typeface="Montserrat Medium"/>
              <a:buAutoNum type="alphaLcPeriod"/>
            </a:pPr>
            <a:r>
              <a:rPr lang="en-GB" sz="1400">
                <a:solidFill>
                  <a:schemeClr val="lt2"/>
                </a:solidFill>
                <a:latin typeface="Montserrat Medium"/>
                <a:ea typeface="Montserrat Medium"/>
                <a:cs typeface="Montserrat Medium"/>
                <a:sym typeface="Montserrat Medium"/>
              </a:rPr>
              <a:t>Project portal management (Summer internship/master projects)</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Batch-wise, program-wise, semester-wise course registration status</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Class time-table upload and display</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Exam schedule upload and display</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Appointment/update of course coordinator</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Notice board management</a:t>
            </a:r>
            <a:endParaRPr sz="1400">
              <a:solidFill>
                <a:schemeClr val="lt2"/>
              </a:solidFill>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Clr>
                <a:schemeClr val="lt2"/>
              </a:buClr>
              <a:buSzPts val="1400"/>
              <a:buFont typeface="Montserrat Medium"/>
              <a:buAutoNum type="arabicPeriod"/>
            </a:pPr>
            <a:r>
              <a:rPr lang="en-GB" sz="1400">
                <a:solidFill>
                  <a:schemeClr val="lt2"/>
                </a:solidFill>
                <a:latin typeface="Montserrat Medium"/>
                <a:ea typeface="Montserrat Medium"/>
                <a:cs typeface="Montserrat Medium"/>
                <a:sym typeface="Montserrat Medium"/>
              </a:rPr>
              <a:t>General messages / notifications based on event</a:t>
            </a:r>
            <a:endParaRPr sz="1400">
              <a:solidFill>
                <a:schemeClr val="lt2"/>
              </a:solidFill>
              <a:latin typeface="Montserrat Medium"/>
              <a:ea typeface="Montserrat Medium"/>
              <a:cs typeface="Montserrat Medium"/>
              <a:sym typeface="Montserrat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7"/>
          <p:cNvSpPr txBox="1"/>
          <p:nvPr>
            <p:ph type="title"/>
          </p:nvPr>
        </p:nvSpPr>
        <p:spPr>
          <a:xfrm>
            <a:off x="1071950" y="233925"/>
            <a:ext cx="8072100" cy="76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500">
                <a:solidFill>
                  <a:schemeClr val="accent6"/>
                </a:solidFill>
              </a:rPr>
              <a:t>AMS offers following </a:t>
            </a:r>
            <a:r>
              <a:rPr b="1" lang="en-GB" sz="2500" u="sng">
                <a:solidFill>
                  <a:schemeClr val="accent6"/>
                </a:solidFill>
              </a:rPr>
              <a:t>Use cases</a:t>
            </a:r>
            <a:r>
              <a:rPr b="1" lang="en-GB" sz="2500">
                <a:solidFill>
                  <a:schemeClr val="accent6"/>
                </a:solidFill>
              </a:rPr>
              <a:t> </a:t>
            </a:r>
            <a:r>
              <a:rPr b="1" lang="en-GB" sz="2500">
                <a:solidFill>
                  <a:schemeClr val="accent6"/>
                </a:solidFill>
              </a:rPr>
              <a:t>to the FnA:</a:t>
            </a:r>
            <a:endParaRPr b="1" sz="2500">
              <a:solidFill>
                <a:schemeClr val="accent6"/>
              </a:solidFill>
            </a:endParaRPr>
          </a:p>
        </p:txBody>
      </p:sp>
      <p:sp>
        <p:nvSpPr>
          <p:cNvPr id="289" name="Google Shape;289;p27"/>
          <p:cNvSpPr txBox="1"/>
          <p:nvPr>
            <p:ph idx="1" type="body"/>
          </p:nvPr>
        </p:nvSpPr>
        <p:spPr>
          <a:xfrm>
            <a:off x="1071950" y="1551525"/>
            <a:ext cx="7264200" cy="33852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2"/>
              </a:buClr>
              <a:buSzPts val="1600"/>
              <a:buFont typeface="Montserrat Medium"/>
              <a:buAutoNum type="arabicPeriod"/>
            </a:pPr>
            <a:r>
              <a:rPr lang="en-GB" sz="1600">
                <a:solidFill>
                  <a:schemeClr val="lt2"/>
                </a:solidFill>
                <a:latin typeface="Montserrat Medium"/>
                <a:ea typeface="Montserrat Medium"/>
                <a:cs typeface="Montserrat Medium"/>
                <a:sym typeface="Montserrat Medium"/>
              </a:rPr>
              <a:t>Fees chart management</a:t>
            </a:r>
            <a:endParaRPr sz="1600">
              <a:solidFill>
                <a:schemeClr val="lt2"/>
              </a:solidFill>
              <a:latin typeface="Montserrat Medium"/>
              <a:ea typeface="Montserrat Medium"/>
              <a:cs typeface="Montserrat Medium"/>
              <a:sym typeface="Montserrat Medium"/>
            </a:endParaRPr>
          </a:p>
          <a:p>
            <a:pPr indent="-330200" lvl="0" marL="457200" rtl="0" algn="just">
              <a:lnSpc>
                <a:spcPct val="150000"/>
              </a:lnSpc>
              <a:spcBef>
                <a:spcPts val="0"/>
              </a:spcBef>
              <a:spcAft>
                <a:spcPts val="0"/>
              </a:spcAft>
              <a:buClr>
                <a:schemeClr val="lt2"/>
              </a:buClr>
              <a:buSzPts val="1600"/>
              <a:buFont typeface="Montserrat Medium"/>
              <a:buAutoNum type="arabicPeriod"/>
            </a:pPr>
            <a:r>
              <a:rPr lang="en-GB" sz="1600">
                <a:solidFill>
                  <a:schemeClr val="lt2"/>
                </a:solidFill>
                <a:latin typeface="Montserrat Medium"/>
                <a:ea typeface="Montserrat Medium"/>
                <a:cs typeface="Montserrat Medium"/>
                <a:sym typeface="Montserrat Medium"/>
              </a:rPr>
              <a:t>Fees payment status at the time of admission</a:t>
            </a:r>
            <a:endParaRPr sz="1600">
              <a:solidFill>
                <a:schemeClr val="lt2"/>
              </a:solidFill>
              <a:latin typeface="Montserrat Medium"/>
              <a:ea typeface="Montserrat Medium"/>
              <a:cs typeface="Montserrat Medium"/>
              <a:sym typeface="Montserrat Medium"/>
            </a:endParaRPr>
          </a:p>
          <a:p>
            <a:pPr indent="-330200" lvl="0" marL="457200" rtl="0" algn="just">
              <a:lnSpc>
                <a:spcPct val="150000"/>
              </a:lnSpc>
              <a:spcBef>
                <a:spcPts val="0"/>
              </a:spcBef>
              <a:spcAft>
                <a:spcPts val="0"/>
              </a:spcAft>
              <a:buClr>
                <a:schemeClr val="lt2"/>
              </a:buClr>
              <a:buSzPts val="1600"/>
              <a:buFont typeface="Montserrat Medium"/>
              <a:buAutoNum type="arabicPeriod"/>
            </a:pPr>
            <a:r>
              <a:rPr lang="en-GB" sz="1600">
                <a:solidFill>
                  <a:schemeClr val="lt2"/>
                </a:solidFill>
                <a:latin typeface="Montserrat Medium"/>
                <a:ea typeface="Montserrat Medium"/>
                <a:cs typeface="Montserrat Medium"/>
                <a:sym typeface="Montserrat Medium"/>
              </a:rPr>
              <a:t>Fees payment status at the time of registration</a:t>
            </a:r>
            <a:endParaRPr sz="1600">
              <a:solidFill>
                <a:schemeClr val="lt2"/>
              </a:solidFill>
              <a:latin typeface="Montserrat Medium"/>
              <a:ea typeface="Montserrat Medium"/>
              <a:cs typeface="Montserrat Medium"/>
              <a:sym typeface="Montserrat Medium"/>
            </a:endParaRPr>
          </a:p>
          <a:p>
            <a:pPr indent="-330200" lvl="0" marL="457200" rtl="0" algn="just">
              <a:lnSpc>
                <a:spcPct val="150000"/>
              </a:lnSpc>
              <a:spcBef>
                <a:spcPts val="0"/>
              </a:spcBef>
              <a:spcAft>
                <a:spcPts val="0"/>
              </a:spcAft>
              <a:buClr>
                <a:schemeClr val="lt2"/>
              </a:buClr>
              <a:buSzPts val="1600"/>
              <a:buFont typeface="Montserrat Medium"/>
              <a:buAutoNum type="arabicPeriod"/>
            </a:pPr>
            <a:r>
              <a:rPr lang="en-GB" sz="1600">
                <a:solidFill>
                  <a:schemeClr val="lt2"/>
                </a:solidFill>
                <a:latin typeface="Montserrat Medium"/>
                <a:ea typeface="Montserrat Medium"/>
                <a:cs typeface="Montserrat Medium"/>
                <a:sym typeface="Montserrat Medium"/>
              </a:rPr>
              <a:t>Fees approve/disapprove</a:t>
            </a:r>
            <a:endParaRPr sz="1600">
              <a:solidFill>
                <a:schemeClr val="lt2"/>
              </a:solidFill>
              <a:latin typeface="Montserrat Medium"/>
              <a:ea typeface="Montserrat Medium"/>
              <a:cs typeface="Montserrat Medium"/>
              <a:sym typeface="Montserrat Medium"/>
            </a:endParaRPr>
          </a:p>
          <a:p>
            <a:pPr indent="-330200" lvl="0" marL="457200" rtl="0" algn="just">
              <a:lnSpc>
                <a:spcPct val="150000"/>
              </a:lnSpc>
              <a:spcBef>
                <a:spcPts val="0"/>
              </a:spcBef>
              <a:spcAft>
                <a:spcPts val="0"/>
              </a:spcAft>
              <a:buClr>
                <a:schemeClr val="lt2"/>
              </a:buClr>
              <a:buSzPts val="1600"/>
              <a:buFont typeface="Montserrat Medium"/>
              <a:buAutoNum type="arabicPeriod"/>
            </a:pPr>
            <a:r>
              <a:rPr lang="en-GB" sz="1600">
                <a:solidFill>
                  <a:schemeClr val="lt2"/>
                </a:solidFill>
                <a:latin typeface="Montserrat Medium"/>
                <a:ea typeface="Montserrat Medium"/>
                <a:cs typeface="Montserrat Medium"/>
                <a:sym typeface="Montserrat Medium"/>
              </a:rPr>
              <a:t>Fees waiver status</a:t>
            </a:r>
            <a:endParaRPr sz="1600">
              <a:solidFill>
                <a:schemeClr val="lt2"/>
              </a:solidFill>
              <a:latin typeface="Montserrat Medium"/>
              <a:ea typeface="Montserrat Medium"/>
              <a:cs typeface="Montserrat Medium"/>
              <a:sym typeface="Montserrat Medium"/>
            </a:endParaRPr>
          </a:p>
          <a:p>
            <a:pPr indent="-330200" lvl="0" marL="457200" rtl="0" algn="just">
              <a:lnSpc>
                <a:spcPct val="150000"/>
              </a:lnSpc>
              <a:spcBef>
                <a:spcPts val="0"/>
              </a:spcBef>
              <a:spcAft>
                <a:spcPts val="0"/>
              </a:spcAft>
              <a:buClr>
                <a:schemeClr val="lt2"/>
              </a:buClr>
              <a:buSzPts val="1600"/>
              <a:buFont typeface="Montserrat Medium"/>
              <a:buAutoNum type="arabicPeriod"/>
            </a:pPr>
            <a:r>
              <a:rPr lang="en-GB" sz="1600">
                <a:solidFill>
                  <a:schemeClr val="lt2"/>
                </a:solidFill>
                <a:latin typeface="Montserrat Medium"/>
                <a:ea typeface="Montserrat Medium"/>
                <a:cs typeface="Montserrat Medium"/>
                <a:sym typeface="Montserrat Medium"/>
              </a:rPr>
              <a:t>Defaulters list display</a:t>
            </a:r>
            <a:endParaRPr sz="1600">
              <a:solidFill>
                <a:schemeClr val="lt2"/>
              </a:solidFill>
              <a:latin typeface="Montserrat Medium"/>
              <a:ea typeface="Montserrat Medium"/>
              <a:cs typeface="Montserrat Medium"/>
              <a:sym typeface="Montserrat Medium"/>
            </a:endParaRPr>
          </a:p>
          <a:p>
            <a:pPr indent="-330200" lvl="0" marL="457200" rtl="0" algn="just">
              <a:lnSpc>
                <a:spcPct val="150000"/>
              </a:lnSpc>
              <a:spcBef>
                <a:spcPts val="0"/>
              </a:spcBef>
              <a:spcAft>
                <a:spcPts val="0"/>
              </a:spcAft>
              <a:buClr>
                <a:schemeClr val="lt2"/>
              </a:buClr>
              <a:buSzPts val="1600"/>
              <a:buFont typeface="Montserrat Medium"/>
              <a:buAutoNum type="arabicPeriod"/>
            </a:pPr>
            <a:r>
              <a:rPr lang="en-GB" sz="1600">
                <a:solidFill>
                  <a:schemeClr val="lt2"/>
                </a:solidFill>
                <a:latin typeface="Montserrat Medium"/>
                <a:ea typeface="Montserrat Medium"/>
                <a:cs typeface="Montserrat Medium"/>
                <a:sym typeface="Montserrat Medium"/>
              </a:rPr>
              <a:t>Special permission granted for delayed payment of fees</a:t>
            </a:r>
            <a:endParaRPr sz="1600">
              <a:solidFill>
                <a:schemeClr val="lt2"/>
              </a:solidFill>
              <a:latin typeface="Montserrat Medium"/>
              <a:ea typeface="Montserrat Medium"/>
              <a:cs typeface="Montserrat Medium"/>
              <a:sym typeface="Montserrat Medium"/>
            </a:endParaRPr>
          </a:p>
          <a:p>
            <a:pPr indent="-330200" lvl="0" marL="457200" rtl="0" algn="just">
              <a:lnSpc>
                <a:spcPct val="150000"/>
              </a:lnSpc>
              <a:spcBef>
                <a:spcPts val="0"/>
              </a:spcBef>
              <a:spcAft>
                <a:spcPts val="0"/>
              </a:spcAft>
              <a:buClr>
                <a:schemeClr val="lt2"/>
              </a:buClr>
              <a:buSzPts val="1600"/>
              <a:buFont typeface="Montserrat Medium"/>
              <a:buAutoNum type="arabicPeriod"/>
            </a:pPr>
            <a:r>
              <a:rPr lang="en-GB" sz="1600">
                <a:solidFill>
                  <a:schemeClr val="lt2"/>
                </a:solidFill>
                <a:latin typeface="Montserrat Medium"/>
                <a:ea typeface="Montserrat Medium"/>
                <a:cs typeface="Montserrat Medium"/>
                <a:sym typeface="Montserrat Medium"/>
              </a:rPr>
              <a:t>Re-conciliation of fees</a:t>
            </a:r>
            <a:endParaRPr sz="1600">
              <a:solidFill>
                <a:schemeClr val="lt2"/>
              </a:solidFill>
              <a:latin typeface="Montserrat Medium"/>
              <a:ea typeface="Montserrat Medium"/>
              <a:cs typeface="Montserrat Medium"/>
              <a:sym typeface="Montserrat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8"/>
          <p:cNvSpPr txBox="1"/>
          <p:nvPr>
            <p:ph type="title"/>
          </p:nvPr>
        </p:nvSpPr>
        <p:spPr>
          <a:xfrm>
            <a:off x="50" y="233925"/>
            <a:ext cx="9144000" cy="76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100">
                <a:solidFill>
                  <a:schemeClr val="accent6"/>
                </a:solidFill>
              </a:rPr>
              <a:t>Challenges AMIGO overcomes</a:t>
            </a:r>
            <a:endParaRPr b="1" sz="3100">
              <a:solidFill>
                <a:schemeClr val="accent6"/>
              </a:solidFill>
            </a:endParaRPr>
          </a:p>
        </p:txBody>
      </p:sp>
      <p:sp>
        <p:nvSpPr>
          <p:cNvPr id="295" name="Google Shape;295;p28"/>
          <p:cNvSpPr txBox="1"/>
          <p:nvPr>
            <p:ph idx="1" type="body"/>
          </p:nvPr>
        </p:nvSpPr>
        <p:spPr>
          <a:xfrm>
            <a:off x="1006125" y="1081350"/>
            <a:ext cx="7851900" cy="39210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sz="1600">
                <a:solidFill>
                  <a:schemeClr val="accent2"/>
                </a:solidFill>
                <a:latin typeface="Montserrat Medium"/>
                <a:ea typeface="Montserrat Medium"/>
                <a:cs typeface="Montserrat Medium"/>
                <a:sym typeface="Montserrat Medium"/>
              </a:rPr>
              <a:t>Challenges that could be overcame with the help of AMIGO are:</a:t>
            </a:r>
            <a:endParaRPr sz="1600">
              <a:solidFill>
                <a:schemeClr val="accent2"/>
              </a:solidFill>
              <a:latin typeface="Montserrat Medium"/>
              <a:ea typeface="Montserrat Medium"/>
              <a:cs typeface="Montserrat Medium"/>
              <a:sym typeface="Montserrat Medium"/>
            </a:endParaRPr>
          </a:p>
          <a:p>
            <a:pPr indent="-330200" lvl="0" marL="457200" rtl="0" algn="just">
              <a:lnSpc>
                <a:spcPct val="115000"/>
              </a:lnSpc>
              <a:spcBef>
                <a:spcPts val="1200"/>
              </a:spcBef>
              <a:spcAft>
                <a:spcPts val="0"/>
              </a:spcAft>
              <a:buClr>
                <a:schemeClr val="accent5"/>
              </a:buClr>
              <a:buSzPts val="1600"/>
              <a:buFont typeface="Montserrat Medium"/>
              <a:buAutoNum type="arabicPeriod"/>
            </a:pPr>
            <a:r>
              <a:rPr lang="en-GB" sz="1600">
                <a:solidFill>
                  <a:schemeClr val="accent5"/>
                </a:solidFill>
                <a:latin typeface="Montserrat Medium"/>
                <a:ea typeface="Montserrat Medium"/>
                <a:cs typeface="Montserrat Medium"/>
                <a:sym typeface="Montserrat Medium"/>
              </a:rPr>
              <a:t>Physical storage of </a:t>
            </a:r>
            <a:r>
              <a:rPr lang="en-GB" sz="1600">
                <a:solidFill>
                  <a:schemeClr val="accent5"/>
                </a:solidFill>
                <a:latin typeface="Montserrat Medium"/>
                <a:ea typeface="Montserrat Medium"/>
                <a:cs typeface="Montserrat Medium"/>
                <a:sym typeface="Montserrat Medium"/>
              </a:rPr>
              <a:t>information</a:t>
            </a:r>
            <a:r>
              <a:rPr lang="en-GB" sz="1600">
                <a:solidFill>
                  <a:schemeClr val="accent5"/>
                </a:solidFill>
                <a:latin typeface="Montserrat Medium"/>
                <a:ea typeface="Montserrat Medium"/>
                <a:cs typeface="Montserrat Medium"/>
                <a:sym typeface="Montserrat Medium"/>
              </a:rPr>
              <a:t> at the time of admission, course registration(every semester), coordinator allocation , course management, fees management,etc.</a:t>
            </a:r>
            <a:endParaRPr sz="1600">
              <a:solidFill>
                <a:schemeClr val="accent5"/>
              </a:solidFill>
              <a:latin typeface="Montserrat Medium"/>
              <a:ea typeface="Montserrat Medium"/>
              <a:cs typeface="Montserrat Medium"/>
              <a:sym typeface="Montserrat Medium"/>
            </a:endParaRPr>
          </a:p>
          <a:p>
            <a:pPr indent="-330200" lvl="0" marL="457200" rtl="0" algn="just">
              <a:lnSpc>
                <a:spcPct val="115000"/>
              </a:lnSpc>
              <a:spcBef>
                <a:spcPts val="0"/>
              </a:spcBef>
              <a:spcAft>
                <a:spcPts val="0"/>
              </a:spcAft>
              <a:buClr>
                <a:schemeClr val="accent5"/>
              </a:buClr>
              <a:buSzPts val="1600"/>
              <a:buFont typeface="Montserrat Medium"/>
              <a:buAutoNum type="arabicPeriod"/>
            </a:pPr>
            <a:r>
              <a:rPr lang="en-GB" sz="1600">
                <a:solidFill>
                  <a:schemeClr val="accent5"/>
                </a:solidFill>
                <a:latin typeface="Montserrat Medium"/>
                <a:ea typeface="Montserrat Medium"/>
                <a:cs typeface="Montserrat Medium"/>
                <a:sym typeface="Montserrat Medium"/>
              </a:rPr>
              <a:t>Human efforts to cross check information according to the use like while comparing names in documents, issuing </a:t>
            </a:r>
            <a:r>
              <a:rPr lang="en-GB" sz="1600">
                <a:solidFill>
                  <a:schemeClr val="accent5"/>
                </a:solidFill>
                <a:latin typeface="Montserrat Medium"/>
                <a:ea typeface="Montserrat Medium"/>
                <a:cs typeface="Montserrat Medium"/>
                <a:sym typeface="Montserrat Medium"/>
              </a:rPr>
              <a:t>official</a:t>
            </a:r>
            <a:r>
              <a:rPr lang="en-GB" sz="1600">
                <a:solidFill>
                  <a:schemeClr val="accent5"/>
                </a:solidFill>
                <a:latin typeface="Montserrat Medium"/>
                <a:ea typeface="Montserrat Medium"/>
                <a:cs typeface="Montserrat Medium"/>
                <a:sym typeface="Montserrat Medium"/>
              </a:rPr>
              <a:t> documents like ID cards, previous and present course management, and many other places.</a:t>
            </a:r>
            <a:endParaRPr sz="1600">
              <a:solidFill>
                <a:schemeClr val="accent5"/>
              </a:solidFill>
              <a:latin typeface="Montserrat Medium"/>
              <a:ea typeface="Montserrat Medium"/>
              <a:cs typeface="Montserrat Medium"/>
              <a:sym typeface="Montserrat Medium"/>
            </a:endParaRPr>
          </a:p>
          <a:p>
            <a:pPr indent="-330200" lvl="0" marL="457200" rtl="0" algn="just">
              <a:lnSpc>
                <a:spcPct val="115000"/>
              </a:lnSpc>
              <a:spcBef>
                <a:spcPts val="0"/>
              </a:spcBef>
              <a:spcAft>
                <a:spcPts val="0"/>
              </a:spcAft>
              <a:buClr>
                <a:schemeClr val="accent5"/>
              </a:buClr>
              <a:buSzPts val="1600"/>
              <a:buFont typeface="Montserrat Medium"/>
              <a:buAutoNum type="arabicPeriod"/>
            </a:pPr>
            <a:r>
              <a:rPr lang="en-GB" sz="1600">
                <a:solidFill>
                  <a:schemeClr val="accent5"/>
                </a:solidFill>
                <a:latin typeface="Montserrat Medium"/>
                <a:ea typeface="Montserrat Medium"/>
                <a:cs typeface="Montserrat Medium"/>
                <a:sym typeface="Montserrat Medium"/>
              </a:rPr>
              <a:t>Time </a:t>
            </a:r>
            <a:r>
              <a:rPr lang="en-GB" sz="1600">
                <a:solidFill>
                  <a:schemeClr val="accent5"/>
                </a:solidFill>
                <a:latin typeface="Montserrat Medium"/>
                <a:ea typeface="Montserrat Medium"/>
                <a:cs typeface="Montserrat Medium"/>
                <a:sym typeface="Montserrat Medium"/>
              </a:rPr>
              <a:t>collision</a:t>
            </a:r>
            <a:r>
              <a:rPr lang="en-GB" sz="1600">
                <a:solidFill>
                  <a:schemeClr val="accent5"/>
                </a:solidFill>
                <a:latin typeface="Montserrat Medium"/>
                <a:ea typeface="Montserrat Medium"/>
                <a:cs typeface="Montserrat Medium"/>
                <a:sym typeface="Montserrat Medium"/>
              </a:rPr>
              <a:t> as sometimes it’s not in the hand of person to be present at a particular place and time like for registration of courses a student could do it any time according to his </a:t>
            </a:r>
            <a:r>
              <a:rPr lang="en-GB" sz="1600">
                <a:solidFill>
                  <a:schemeClr val="accent5"/>
                </a:solidFill>
                <a:latin typeface="Montserrat Medium"/>
                <a:ea typeface="Montserrat Medium"/>
                <a:cs typeface="Montserrat Medium"/>
                <a:sym typeface="Montserrat Medium"/>
              </a:rPr>
              <a:t>convenience</a:t>
            </a:r>
            <a:r>
              <a:rPr lang="en-GB" sz="1600">
                <a:solidFill>
                  <a:schemeClr val="accent5"/>
                </a:solidFill>
                <a:latin typeface="Montserrat Medium"/>
                <a:ea typeface="Montserrat Medium"/>
                <a:cs typeface="Montserrat Medium"/>
                <a:sym typeface="Montserrat Medium"/>
              </a:rPr>
              <a:t> from anywhere, or HoD being </a:t>
            </a:r>
            <a:r>
              <a:rPr lang="en-GB" sz="1600">
                <a:solidFill>
                  <a:schemeClr val="accent5"/>
                </a:solidFill>
                <a:latin typeface="Montserrat Medium"/>
                <a:ea typeface="Montserrat Medium"/>
                <a:cs typeface="Montserrat Medium"/>
                <a:sym typeface="Montserrat Medium"/>
              </a:rPr>
              <a:t>flexible</a:t>
            </a:r>
            <a:r>
              <a:rPr lang="en-GB" sz="1600">
                <a:solidFill>
                  <a:schemeClr val="accent5"/>
                </a:solidFill>
                <a:latin typeface="Montserrat Medium"/>
                <a:ea typeface="Montserrat Medium"/>
                <a:cs typeface="Montserrat Medium"/>
                <a:sym typeface="Montserrat Medium"/>
              </a:rPr>
              <a:t> to manage the courses and teachers any time. So basically removing the constraint of time and place.</a:t>
            </a:r>
            <a:endParaRPr sz="1600">
              <a:solidFill>
                <a:schemeClr val="accent5"/>
              </a:solidFill>
              <a:latin typeface="Montserrat Medium"/>
              <a:ea typeface="Montserrat Medium"/>
              <a:cs typeface="Montserrat Medium"/>
              <a:sym typeface="Montserrat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9"/>
          <p:cNvSpPr txBox="1"/>
          <p:nvPr>
            <p:ph type="title"/>
          </p:nvPr>
        </p:nvSpPr>
        <p:spPr>
          <a:xfrm>
            <a:off x="0" y="55275"/>
            <a:ext cx="9144000" cy="76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100">
                <a:solidFill>
                  <a:schemeClr val="accent6"/>
                </a:solidFill>
              </a:rPr>
              <a:t>Challenges faced while making AMIGO </a:t>
            </a:r>
            <a:endParaRPr b="1" sz="3100">
              <a:solidFill>
                <a:schemeClr val="accent6"/>
              </a:solidFill>
            </a:endParaRPr>
          </a:p>
        </p:txBody>
      </p:sp>
      <p:sp>
        <p:nvSpPr>
          <p:cNvPr id="301" name="Google Shape;301;p29"/>
          <p:cNvSpPr txBox="1"/>
          <p:nvPr>
            <p:ph idx="1" type="body"/>
          </p:nvPr>
        </p:nvSpPr>
        <p:spPr>
          <a:xfrm>
            <a:off x="1006125" y="1081350"/>
            <a:ext cx="7851900" cy="39210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sz="1600">
                <a:solidFill>
                  <a:schemeClr val="accent2"/>
                </a:solidFill>
                <a:latin typeface="Montserrat Medium"/>
                <a:ea typeface="Montserrat Medium"/>
                <a:cs typeface="Montserrat Medium"/>
                <a:sym typeface="Montserrat Medium"/>
              </a:rPr>
              <a:t>Challenges that we faced while making AMIGO are:</a:t>
            </a:r>
            <a:endParaRPr sz="1600">
              <a:solidFill>
                <a:schemeClr val="accent2"/>
              </a:solidFill>
              <a:latin typeface="Montserrat Medium"/>
              <a:ea typeface="Montserrat Medium"/>
              <a:cs typeface="Montserrat Medium"/>
              <a:sym typeface="Montserrat Medium"/>
            </a:endParaRPr>
          </a:p>
          <a:p>
            <a:pPr indent="-330200" lvl="0" marL="457200" rtl="0" algn="just">
              <a:lnSpc>
                <a:spcPct val="115000"/>
              </a:lnSpc>
              <a:spcBef>
                <a:spcPts val="1200"/>
              </a:spcBef>
              <a:spcAft>
                <a:spcPts val="0"/>
              </a:spcAft>
              <a:buClr>
                <a:schemeClr val="accent5"/>
              </a:buClr>
              <a:buSzPts val="1600"/>
              <a:buFont typeface="Montserrat Medium"/>
              <a:buAutoNum type="arabicPeriod"/>
            </a:pPr>
            <a:r>
              <a:rPr lang="en-GB" sz="1600">
                <a:solidFill>
                  <a:schemeClr val="accent5"/>
                </a:solidFill>
                <a:latin typeface="Montserrat Medium"/>
                <a:ea typeface="Montserrat Medium"/>
                <a:cs typeface="Montserrat Medium"/>
                <a:sym typeface="Montserrat Medium"/>
              </a:rPr>
              <a:t>Access provision of </a:t>
            </a:r>
            <a:r>
              <a:rPr lang="en-GB" sz="1600">
                <a:solidFill>
                  <a:schemeClr val="accent5"/>
                </a:solidFill>
                <a:latin typeface="Montserrat Medium"/>
                <a:ea typeface="Montserrat Medium"/>
                <a:cs typeface="Montserrat Medium"/>
                <a:sym typeface="Montserrat Medium"/>
              </a:rPr>
              <a:t>different</a:t>
            </a:r>
            <a:r>
              <a:rPr lang="en-GB" sz="1600">
                <a:solidFill>
                  <a:schemeClr val="accent5"/>
                </a:solidFill>
                <a:latin typeface="Montserrat Medium"/>
                <a:ea typeface="Montserrat Medium"/>
                <a:cs typeface="Montserrat Medium"/>
                <a:sym typeface="Montserrat Medium"/>
              </a:rPr>
              <a:t> type of data </a:t>
            </a:r>
            <a:r>
              <a:rPr lang="en-GB" sz="1600">
                <a:solidFill>
                  <a:schemeClr val="accent5"/>
                </a:solidFill>
                <a:latin typeface="Montserrat Medium"/>
                <a:ea typeface="Montserrat Medium"/>
                <a:cs typeface="Montserrat Medium"/>
                <a:sym typeface="Montserrat Medium"/>
              </a:rPr>
              <a:t>was one of the challenges we faced</a:t>
            </a:r>
            <a:r>
              <a:rPr lang="en-GB" sz="1600">
                <a:solidFill>
                  <a:schemeClr val="accent5"/>
                </a:solidFill>
                <a:latin typeface="Montserrat Medium"/>
                <a:ea typeface="Montserrat Medium"/>
                <a:cs typeface="Montserrat Medium"/>
                <a:sym typeface="Montserrat Medium"/>
              </a:rPr>
              <a:t>. Not all users are allowed to access and update all the type of data which could be </a:t>
            </a:r>
            <a:r>
              <a:rPr lang="en-GB" sz="1600">
                <a:solidFill>
                  <a:schemeClr val="accent5"/>
                </a:solidFill>
                <a:latin typeface="Montserrat Medium"/>
                <a:ea typeface="Montserrat Medium"/>
                <a:cs typeface="Montserrat Medium"/>
                <a:sym typeface="Montserrat Medium"/>
              </a:rPr>
              <a:t>overcome</a:t>
            </a:r>
            <a:r>
              <a:rPr lang="en-GB" sz="1600">
                <a:solidFill>
                  <a:schemeClr val="accent5"/>
                </a:solidFill>
                <a:latin typeface="Montserrat Medium"/>
                <a:ea typeface="Montserrat Medium"/>
                <a:cs typeface="Montserrat Medium"/>
                <a:sym typeface="Montserrat Medium"/>
              </a:rPr>
              <a:t> by multi level authentication.</a:t>
            </a:r>
            <a:endParaRPr sz="1600">
              <a:solidFill>
                <a:schemeClr val="accent5"/>
              </a:solidFill>
              <a:latin typeface="Montserrat Medium"/>
              <a:ea typeface="Montserrat Medium"/>
              <a:cs typeface="Montserrat Medium"/>
              <a:sym typeface="Montserrat Medium"/>
            </a:endParaRPr>
          </a:p>
          <a:p>
            <a:pPr indent="-330200" lvl="0" marL="457200" rtl="0" algn="just">
              <a:spcBef>
                <a:spcPts val="0"/>
              </a:spcBef>
              <a:spcAft>
                <a:spcPts val="0"/>
              </a:spcAft>
              <a:buClr>
                <a:schemeClr val="accent5"/>
              </a:buClr>
              <a:buSzPts val="1600"/>
              <a:buFont typeface="Montserrat Medium"/>
              <a:buAutoNum type="arabicPeriod"/>
            </a:pPr>
            <a:r>
              <a:rPr lang="en-GB" sz="1600">
                <a:solidFill>
                  <a:schemeClr val="accent5"/>
                </a:solidFill>
                <a:latin typeface="Montserrat Medium"/>
                <a:ea typeface="Montserrat Medium"/>
                <a:cs typeface="Montserrat Medium"/>
                <a:sym typeface="Montserrat Medium"/>
              </a:rPr>
              <a:t>Multi level authentication was another challenge and overcame with the help of selection of type of user before hand.</a:t>
            </a:r>
            <a:endParaRPr sz="1600">
              <a:solidFill>
                <a:schemeClr val="accent5"/>
              </a:solidFill>
              <a:latin typeface="Montserrat Medium"/>
              <a:ea typeface="Montserrat Medium"/>
              <a:cs typeface="Montserrat Medium"/>
              <a:sym typeface="Montserrat Medium"/>
            </a:endParaRPr>
          </a:p>
          <a:p>
            <a:pPr indent="-330200" lvl="0" marL="457200" rtl="0" algn="just">
              <a:lnSpc>
                <a:spcPct val="115000"/>
              </a:lnSpc>
              <a:spcBef>
                <a:spcPts val="0"/>
              </a:spcBef>
              <a:spcAft>
                <a:spcPts val="0"/>
              </a:spcAft>
              <a:buClr>
                <a:schemeClr val="accent5"/>
              </a:buClr>
              <a:buSzPts val="1600"/>
              <a:buFont typeface="Montserrat Medium"/>
              <a:buAutoNum type="arabicPeriod"/>
            </a:pPr>
            <a:r>
              <a:rPr lang="en-GB" sz="1600">
                <a:solidFill>
                  <a:schemeClr val="accent5"/>
                </a:solidFill>
                <a:latin typeface="Montserrat Medium"/>
                <a:ea typeface="Montserrat Medium"/>
                <a:cs typeface="Montserrat Medium"/>
                <a:sym typeface="Montserrat Medium"/>
              </a:rPr>
              <a:t>Setting up initial passwords for the new students. So we took up something that is not known to all, i.e. , Date of birth as initial password and then we gave an option to change it as soon as they get their account.</a:t>
            </a:r>
            <a:endParaRPr sz="1600">
              <a:solidFill>
                <a:schemeClr val="accent5"/>
              </a:solidFill>
              <a:latin typeface="Montserrat Medium"/>
              <a:ea typeface="Montserrat Medium"/>
              <a:cs typeface="Montserrat Medium"/>
              <a:sym typeface="Montserrat Medium"/>
            </a:endParaRPr>
          </a:p>
          <a:p>
            <a:pPr indent="-330200" lvl="0" marL="457200" rtl="0" algn="just">
              <a:lnSpc>
                <a:spcPct val="115000"/>
              </a:lnSpc>
              <a:spcBef>
                <a:spcPts val="0"/>
              </a:spcBef>
              <a:spcAft>
                <a:spcPts val="0"/>
              </a:spcAft>
              <a:buClr>
                <a:schemeClr val="accent5"/>
              </a:buClr>
              <a:buSzPts val="1600"/>
              <a:buFont typeface="Montserrat Medium"/>
              <a:buAutoNum type="arabicPeriod"/>
            </a:pPr>
            <a:r>
              <a:rPr lang="en-GB" sz="1600">
                <a:solidFill>
                  <a:schemeClr val="accent5"/>
                </a:solidFill>
                <a:latin typeface="Montserrat Medium"/>
                <a:ea typeface="Montserrat Medium"/>
                <a:cs typeface="Montserrat Medium"/>
                <a:sym typeface="Montserrat Medium"/>
              </a:rPr>
              <a:t>Setting profile picture individually could be tedious for administration, so initially they don’t have one and could be added and replaced anytime and from anywhere.</a:t>
            </a:r>
            <a:endParaRPr sz="1600">
              <a:solidFill>
                <a:schemeClr val="accent5"/>
              </a:solidFill>
              <a:latin typeface="Montserrat Medium"/>
              <a:ea typeface="Montserrat Medium"/>
              <a:cs typeface="Montserrat Medium"/>
              <a:sym typeface="Montserrat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0"/>
          <p:cNvSpPr txBox="1"/>
          <p:nvPr>
            <p:ph type="title"/>
          </p:nvPr>
        </p:nvSpPr>
        <p:spPr>
          <a:xfrm>
            <a:off x="0" y="55275"/>
            <a:ext cx="9144000" cy="76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100">
                <a:solidFill>
                  <a:schemeClr val="accent6"/>
                </a:solidFill>
              </a:rPr>
              <a:t>Requirements</a:t>
            </a:r>
            <a:endParaRPr b="1" sz="3100">
              <a:solidFill>
                <a:schemeClr val="accent6"/>
              </a:solidFill>
            </a:endParaRPr>
          </a:p>
        </p:txBody>
      </p:sp>
      <p:sp>
        <p:nvSpPr>
          <p:cNvPr id="307" name="Google Shape;307;p30"/>
          <p:cNvSpPr txBox="1"/>
          <p:nvPr>
            <p:ph idx="1" type="body"/>
          </p:nvPr>
        </p:nvSpPr>
        <p:spPr>
          <a:xfrm>
            <a:off x="1043725" y="818175"/>
            <a:ext cx="7851900" cy="39210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sz="1600">
                <a:solidFill>
                  <a:schemeClr val="accent2"/>
                </a:solidFill>
                <a:latin typeface="Montserrat Medium"/>
                <a:ea typeface="Montserrat Medium"/>
                <a:cs typeface="Montserrat Medium"/>
                <a:sym typeface="Montserrat Medium"/>
              </a:rPr>
              <a:t>Hardware Interfaces</a:t>
            </a:r>
            <a:endParaRPr sz="1600">
              <a:solidFill>
                <a:schemeClr val="accent2"/>
              </a:solidFill>
              <a:latin typeface="Montserrat Medium"/>
              <a:ea typeface="Montserrat Medium"/>
              <a:cs typeface="Montserrat Medium"/>
              <a:sym typeface="Montserrat Medium"/>
            </a:endParaRPr>
          </a:p>
          <a:p>
            <a:pPr indent="0" lvl="0" marL="0" rtl="0" algn="just">
              <a:spcBef>
                <a:spcPts val="1200"/>
              </a:spcBef>
              <a:spcAft>
                <a:spcPts val="0"/>
              </a:spcAft>
              <a:buNone/>
            </a:pPr>
            <a:r>
              <a:rPr lang="en-GB" sz="1200">
                <a:solidFill>
                  <a:schemeClr val="accent5"/>
                </a:solidFill>
                <a:latin typeface="Montserrat Medium"/>
                <a:ea typeface="Montserrat Medium"/>
                <a:cs typeface="Montserrat Medium"/>
                <a:sym typeface="Montserrat Medium"/>
              </a:rPr>
              <a:t>All the hardware on which a Web Browser can be installed can act as an interface for the product and the user. The Hardware can be mobile, laptop, pc and tablet.</a:t>
            </a:r>
            <a:endParaRPr sz="1200">
              <a:solidFill>
                <a:schemeClr val="accent5"/>
              </a:solidFill>
              <a:latin typeface="Montserrat Medium"/>
              <a:ea typeface="Montserrat Medium"/>
              <a:cs typeface="Montserrat Medium"/>
              <a:sym typeface="Montserrat Medium"/>
            </a:endParaRPr>
          </a:p>
          <a:p>
            <a:pPr indent="0" lvl="0" marL="0" rtl="0" algn="just">
              <a:spcBef>
                <a:spcPts val="1200"/>
              </a:spcBef>
              <a:spcAft>
                <a:spcPts val="0"/>
              </a:spcAft>
              <a:buNone/>
            </a:pPr>
            <a:r>
              <a:rPr lang="en-GB" sz="1600">
                <a:solidFill>
                  <a:schemeClr val="accent2"/>
                </a:solidFill>
                <a:latin typeface="Montserrat Medium"/>
                <a:ea typeface="Montserrat Medium"/>
                <a:cs typeface="Montserrat Medium"/>
                <a:sym typeface="Montserrat Medium"/>
              </a:rPr>
              <a:t>Software Interfaces</a:t>
            </a:r>
            <a:endParaRPr sz="1600">
              <a:solidFill>
                <a:schemeClr val="accent2"/>
              </a:solidFill>
              <a:latin typeface="Montserrat Medium"/>
              <a:ea typeface="Montserrat Medium"/>
              <a:cs typeface="Montserrat Medium"/>
              <a:sym typeface="Montserrat Medium"/>
            </a:endParaRPr>
          </a:p>
          <a:p>
            <a:pPr indent="0" lvl="0" marL="0" rtl="0" algn="just">
              <a:spcBef>
                <a:spcPts val="1200"/>
              </a:spcBef>
              <a:spcAft>
                <a:spcPts val="0"/>
              </a:spcAft>
              <a:buNone/>
            </a:pPr>
            <a:r>
              <a:rPr lang="en-GB" sz="1200">
                <a:solidFill>
                  <a:schemeClr val="accent5"/>
                </a:solidFill>
                <a:latin typeface="Montserrat Medium"/>
                <a:ea typeface="Montserrat Medium"/>
                <a:cs typeface="Montserrat Medium"/>
                <a:sym typeface="Montserrat Medium"/>
              </a:rPr>
              <a:t>All the software required for a Web Browser needs to be installed and act as an interface for the product and the user.</a:t>
            </a:r>
            <a:endParaRPr sz="1200">
              <a:solidFill>
                <a:schemeClr val="accent5"/>
              </a:solidFill>
              <a:latin typeface="Montserrat Medium"/>
              <a:ea typeface="Montserrat Medium"/>
              <a:cs typeface="Montserrat Medium"/>
              <a:sym typeface="Montserrat Medium"/>
            </a:endParaRPr>
          </a:p>
          <a:p>
            <a:pPr indent="0" lvl="0" marL="0" rtl="0" algn="just">
              <a:spcBef>
                <a:spcPts val="1200"/>
              </a:spcBef>
              <a:spcAft>
                <a:spcPts val="0"/>
              </a:spcAft>
              <a:buNone/>
            </a:pPr>
            <a:r>
              <a:rPr lang="en-GB" sz="1600">
                <a:solidFill>
                  <a:schemeClr val="accent2"/>
                </a:solidFill>
                <a:latin typeface="Montserrat Medium"/>
                <a:ea typeface="Montserrat Medium"/>
                <a:cs typeface="Montserrat Medium"/>
                <a:sym typeface="Montserrat Medium"/>
              </a:rPr>
              <a:t>Communications Interfaces</a:t>
            </a:r>
            <a:endParaRPr sz="1600">
              <a:solidFill>
                <a:schemeClr val="accent2"/>
              </a:solidFill>
              <a:latin typeface="Montserrat Medium"/>
              <a:ea typeface="Montserrat Medium"/>
              <a:cs typeface="Montserrat Medium"/>
              <a:sym typeface="Montserrat Medium"/>
            </a:endParaRPr>
          </a:p>
          <a:p>
            <a:pPr indent="0" lvl="0" marL="0" rtl="0" algn="just">
              <a:spcBef>
                <a:spcPts val="1200"/>
              </a:spcBef>
              <a:spcAft>
                <a:spcPts val="0"/>
              </a:spcAft>
              <a:buNone/>
            </a:pPr>
            <a:r>
              <a:rPr lang="en-GB" sz="1200">
                <a:solidFill>
                  <a:schemeClr val="accent5"/>
                </a:solidFill>
                <a:latin typeface="Montserrat Medium"/>
                <a:ea typeface="Montserrat Medium"/>
                <a:cs typeface="Montserrat Medium"/>
                <a:sym typeface="Montserrat Medium"/>
              </a:rPr>
              <a:t>The communication between the different parts of the system is important since they depend on each other. However, in what way the communication is achieved is not important for the system and is therefore handled by the underlying operating systems for web application. But, any transaction on the web deals with the following protocols.</a:t>
            </a:r>
            <a:endParaRPr sz="1200">
              <a:solidFill>
                <a:schemeClr val="accent5"/>
              </a:solidFill>
              <a:latin typeface="Montserrat Medium"/>
              <a:ea typeface="Montserrat Medium"/>
              <a:cs typeface="Montserrat Medium"/>
              <a:sym typeface="Montserrat Medium"/>
            </a:endParaRPr>
          </a:p>
          <a:p>
            <a:pPr indent="-304800" lvl="0" marL="457200" rtl="0" algn="just">
              <a:lnSpc>
                <a:spcPct val="100000"/>
              </a:lnSpc>
              <a:spcBef>
                <a:spcPts val="1200"/>
              </a:spcBef>
              <a:spcAft>
                <a:spcPts val="0"/>
              </a:spcAft>
              <a:buClr>
                <a:schemeClr val="accent5"/>
              </a:buClr>
              <a:buSzPts val="1200"/>
              <a:buFont typeface="Montserrat Medium"/>
              <a:buChar char="●"/>
            </a:pPr>
            <a:r>
              <a:rPr lang="en-GB" sz="1200">
                <a:solidFill>
                  <a:schemeClr val="accent5"/>
                </a:solidFill>
                <a:latin typeface="Montserrat Medium"/>
                <a:ea typeface="Montserrat Medium"/>
                <a:cs typeface="Montserrat Medium"/>
                <a:sym typeface="Montserrat Medium"/>
              </a:rPr>
              <a:t>TCP/IP</a:t>
            </a:r>
            <a:endParaRPr sz="1200">
              <a:solidFill>
                <a:schemeClr val="accent5"/>
              </a:solidFill>
              <a:latin typeface="Montserrat Medium"/>
              <a:ea typeface="Montserrat Medium"/>
              <a:cs typeface="Montserrat Medium"/>
              <a:sym typeface="Montserrat Medium"/>
            </a:endParaRPr>
          </a:p>
          <a:p>
            <a:pPr indent="-304800" lvl="0" marL="457200" rtl="0" algn="just">
              <a:lnSpc>
                <a:spcPct val="100000"/>
              </a:lnSpc>
              <a:spcBef>
                <a:spcPts val="0"/>
              </a:spcBef>
              <a:spcAft>
                <a:spcPts val="0"/>
              </a:spcAft>
              <a:buClr>
                <a:schemeClr val="accent5"/>
              </a:buClr>
              <a:buSzPts val="1200"/>
              <a:buFont typeface="Montserrat Medium"/>
              <a:buChar char="●"/>
            </a:pPr>
            <a:r>
              <a:rPr lang="en-GB" sz="1200">
                <a:solidFill>
                  <a:schemeClr val="accent5"/>
                </a:solidFill>
                <a:latin typeface="Montserrat Medium"/>
                <a:ea typeface="Montserrat Medium"/>
                <a:cs typeface="Montserrat Medium"/>
                <a:sym typeface="Montserrat Medium"/>
              </a:rPr>
              <a:t>HTTP</a:t>
            </a:r>
            <a:endParaRPr sz="1600">
              <a:solidFill>
                <a:schemeClr val="accent5"/>
              </a:solidFill>
              <a:latin typeface="Montserrat Medium"/>
              <a:ea typeface="Montserrat Medium"/>
              <a:cs typeface="Montserrat Medium"/>
              <a:sym typeface="Montserrat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14" name="Google Shape;314;p31"/>
          <p:cNvPicPr preferRelativeResize="0"/>
          <p:nvPr/>
        </p:nvPicPr>
        <p:blipFill rotWithShape="1">
          <a:blip r:embed="rId3">
            <a:alphaModFix/>
          </a:blip>
          <a:srcRect b="7749" l="0" r="0" t="-7750"/>
          <a:stretch/>
        </p:blipFill>
        <p:spPr>
          <a:xfrm>
            <a:off x="0" y="-430600"/>
            <a:ext cx="9143999" cy="55741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21" name="Google Shape;321;p32"/>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28" name="Google Shape;328;p33"/>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35" name="Google Shape;335;p34"/>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2" name="Google Shape;342;p35"/>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0" y="291450"/>
            <a:ext cx="9144000" cy="714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90"/>
              <a:buNone/>
            </a:pPr>
            <a:r>
              <a:rPr b="1" lang="en-GB" sz="3440">
                <a:solidFill>
                  <a:schemeClr val="accent6"/>
                </a:solidFill>
              </a:rPr>
              <a:t>Project no - 55</a:t>
            </a:r>
            <a:endParaRPr b="1" sz="3440">
              <a:solidFill>
                <a:schemeClr val="accent6"/>
              </a:solidFill>
            </a:endParaRPr>
          </a:p>
        </p:txBody>
      </p:sp>
      <p:sp>
        <p:nvSpPr>
          <p:cNvPr id="235" name="Google Shape;235;p18"/>
          <p:cNvSpPr txBox="1"/>
          <p:nvPr>
            <p:ph idx="1" type="body"/>
          </p:nvPr>
        </p:nvSpPr>
        <p:spPr>
          <a:xfrm>
            <a:off x="287500" y="1708250"/>
            <a:ext cx="5646000" cy="2674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b="1" lang="en-GB" sz="2700">
                <a:solidFill>
                  <a:schemeClr val="dk2"/>
                </a:solidFill>
                <a:latin typeface="Montserrat"/>
                <a:ea typeface="Montserrat"/>
                <a:cs typeface="Montserrat"/>
                <a:sym typeface="Montserrat"/>
              </a:rPr>
              <a:t>Group Members -</a:t>
            </a:r>
            <a:endParaRPr b="1" sz="2700">
              <a:solidFill>
                <a:schemeClr val="dk2"/>
              </a:solidFill>
              <a:latin typeface="Montserrat"/>
              <a:ea typeface="Montserrat"/>
              <a:cs typeface="Montserrat"/>
              <a:sym typeface="Montserrat"/>
            </a:endParaRPr>
          </a:p>
          <a:p>
            <a:pPr indent="0" lvl="0" marL="0" rtl="0" algn="l">
              <a:lnSpc>
                <a:spcPct val="115000"/>
              </a:lnSpc>
              <a:spcBef>
                <a:spcPts val="0"/>
              </a:spcBef>
              <a:spcAft>
                <a:spcPts val="0"/>
              </a:spcAft>
              <a:buSzPts val="1300"/>
              <a:buNone/>
            </a:pPr>
            <a:r>
              <a:t/>
            </a:r>
            <a:endParaRPr sz="2700">
              <a:solidFill>
                <a:schemeClr val="lt2"/>
              </a:solidFill>
              <a:latin typeface="Montserrat Medium"/>
              <a:ea typeface="Montserrat Medium"/>
              <a:cs typeface="Montserrat Medium"/>
              <a:sym typeface="Montserrat Medium"/>
            </a:endParaRPr>
          </a:p>
          <a:p>
            <a:pPr indent="-349250" lvl="0" marL="457200" rtl="0" algn="l">
              <a:lnSpc>
                <a:spcPct val="115000"/>
              </a:lnSpc>
              <a:spcBef>
                <a:spcPts val="1200"/>
              </a:spcBef>
              <a:spcAft>
                <a:spcPts val="0"/>
              </a:spcAft>
              <a:buClr>
                <a:schemeClr val="lt2"/>
              </a:buClr>
              <a:buSzPts val="1900"/>
              <a:buFont typeface="Montserrat Medium"/>
              <a:buAutoNum type="arabicPeriod"/>
            </a:pPr>
            <a:r>
              <a:rPr lang="en-GB" sz="1900">
                <a:solidFill>
                  <a:schemeClr val="lt2"/>
                </a:solidFill>
                <a:latin typeface="Montserrat Medium"/>
                <a:ea typeface="Montserrat Medium"/>
                <a:cs typeface="Montserrat Medium"/>
                <a:sym typeface="Montserrat Medium"/>
              </a:rPr>
              <a:t>Rahul Roy			- 		</a:t>
            </a:r>
            <a:r>
              <a:rPr lang="en-GB" sz="1900">
                <a:solidFill>
                  <a:schemeClr val="lt2"/>
                </a:solidFill>
                <a:latin typeface="Montserrat Medium"/>
                <a:ea typeface="Montserrat Medium"/>
                <a:cs typeface="Montserrat Medium"/>
                <a:sym typeface="Montserrat Medium"/>
              </a:rPr>
              <a:t>IIT2019194</a:t>
            </a:r>
            <a:endParaRPr sz="1900">
              <a:solidFill>
                <a:schemeClr val="lt2"/>
              </a:solidFill>
              <a:latin typeface="Montserrat Medium"/>
              <a:ea typeface="Montserrat Medium"/>
              <a:cs typeface="Montserrat Medium"/>
              <a:sym typeface="Montserrat Medium"/>
            </a:endParaRPr>
          </a:p>
          <a:p>
            <a:pPr indent="-349250" lvl="0" marL="457200" rtl="0" algn="l">
              <a:lnSpc>
                <a:spcPct val="115000"/>
              </a:lnSpc>
              <a:spcBef>
                <a:spcPts val="0"/>
              </a:spcBef>
              <a:spcAft>
                <a:spcPts val="0"/>
              </a:spcAft>
              <a:buClr>
                <a:schemeClr val="lt2"/>
              </a:buClr>
              <a:buSzPts val="1900"/>
              <a:buFont typeface="Montserrat Medium"/>
              <a:buAutoNum type="arabicPeriod"/>
            </a:pPr>
            <a:r>
              <a:rPr lang="en-GB" sz="1900">
                <a:solidFill>
                  <a:schemeClr val="lt2"/>
                </a:solidFill>
                <a:latin typeface="Montserrat Medium"/>
                <a:ea typeface="Montserrat Medium"/>
                <a:cs typeface="Montserrat Medium"/>
                <a:sym typeface="Montserrat Medium"/>
              </a:rPr>
              <a:t>Nischay Nagar		-  		IIT2019198</a:t>
            </a:r>
            <a:endParaRPr sz="1900">
              <a:solidFill>
                <a:schemeClr val="lt2"/>
              </a:solidFill>
              <a:latin typeface="Montserrat Medium"/>
              <a:ea typeface="Montserrat Medium"/>
              <a:cs typeface="Montserrat Medium"/>
              <a:sym typeface="Montserrat Medium"/>
            </a:endParaRPr>
          </a:p>
          <a:p>
            <a:pPr indent="-349250" lvl="0" marL="457200" rtl="0" algn="l">
              <a:lnSpc>
                <a:spcPct val="115000"/>
              </a:lnSpc>
              <a:spcBef>
                <a:spcPts val="0"/>
              </a:spcBef>
              <a:spcAft>
                <a:spcPts val="0"/>
              </a:spcAft>
              <a:buClr>
                <a:schemeClr val="lt2"/>
              </a:buClr>
              <a:buSzPts val="1900"/>
              <a:buFont typeface="Montserrat Medium"/>
              <a:buAutoNum type="arabicPeriod"/>
            </a:pPr>
            <a:r>
              <a:rPr lang="en-GB" sz="1900">
                <a:solidFill>
                  <a:schemeClr val="lt2"/>
                </a:solidFill>
                <a:latin typeface="Montserrat Medium"/>
                <a:ea typeface="Montserrat Medium"/>
                <a:cs typeface="Montserrat Medium"/>
                <a:sym typeface="Montserrat Medium"/>
              </a:rPr>
              <a:t>Eshan Vaid			- 		IIT2019230</a:t>
            </a:r>
            <a:endParaRPr sz="1900">
              <a:solidFill>
                <a:schemeClr val="lt2"/>
              </a:solidFill>
              <a:latin typeface="Montserrat Medium"/>
              <a:ea typeface="Montserrat Medium"/>
              <a:cs typeface="Montserrat Medium"/>
              <a:sym typeface="Montserrat Medium"/>
            </a:endParaRPr>
          </a:p>
          <a:p>
            <a:pPr indent="-349250" lvl="0" marL="457200" rtl="0" algn="l">
              <a:lnSpc>
                <a:spcPct val="115000"/>
              </a:lnSpc>
              <a:spcBef>
                <a:spcPts val="0"/>
              </a:spcBef>
              <a:spcAft>
                <a:spcPts val="0"/>
              </a:spcAft>
              <a:buClr>
                <a:schemeClr val="lt2"/>
              </a:buClr>
              <a:buSzPts val="1900"/>
              <a:buFont typeface="Montserrat Medium"/>
              <a:buAutoNum type="arabicPeriod"/>
            </a:pPr>
            <a:r>
              <a:rPr lang="en-GB" sz="1900">
                <a:solidFill>
                  <a:schemeClr val="lt2"/>
                </a:solidFill>
                <a:latin typeface="Montserrat Medium"/>
                <a:ea typeface="Montserrat Medium"/>
                <a:cs typeface="Montserrat Medium"/>
                <a:sym typeface="Montserrat Medium"/>
              </a:rPr>
              <a:t>Ayush Khandelwal	-    		IIT2019240</a:t>
            </a:r>
            <a:endParaRPr sz="1900">
              <a:solidFill>
                <a:schemeClr val="lt2"/>
              </a:solidFill>
              <a:latin typeface="Montserrat Medium"/>
              <a:ea typeface="Montserrat Medium"/>
              <a:cs typeface="Montserrat Medium"/>
              <a:sym typeface="Montserrat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9" name="Google Shape;349;p36"/>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56" name="Google Shape;356;p37"/>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63" name="Google Shape;363;p38"/>
          <p:cNvPicPr preferRelativeResize="0"/>
          <p:nvPr/>
        </p:nvPicPr>
        <p:blipFill>
          <a:blip r:embed="rId3">
            <a:alphaModFix/>
          </a:blip>
          <a:stretch>
            <a:fillRect/>
          </a:stretch>
        </p:blipFill>
        <p:spPr>
          <a:xfrm>
            <a:off x="0" y="-52800"/>
            <a:ext cx="9144000" cy="51963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3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70" name="Google Shape;370;p39"/>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77" name="Google Shape;377;p40"/>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84" name="Google Shape;384;p41"/>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91" name="Google Shape;391;p42"/>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4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98" name="Google Shape;398;p43"/>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05" name="Google Shape;405;p44"/>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12" name="Google Shape;412;p45"/>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0" y="393750"/>
            <a:ext cx="9144000" cy="6030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GB" sz="2540">
                <a:solidFill>
                  <a:schemeClr val="accent6"/>
                </a:solidFill>
              </a:rPr>
              <a:t>Problem Statement</a:t>
            </a:r>
            <a:endParaRPr/>
          </a:p>
        </p:txBody>
      </p:sp>
      <p:sp>
        <p:nvSpPr>
          <p:cNvPr id="241" name="Google Shape;241;p19"/>
          <p:cNvSpPr txBox="1"/>
          <p:nvPr>
            <p:ph idx="1" type="body"/>
          </p:nvPr>
        </p:nvSpPr>
        <p:spPr>
          <a:xfrm>
            <a:off x="921500" y="1567550"/>
            <a:ext cx="7992600" cy="30306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00000"/>
              </a:lnSpc>
              <a:spcBef>
                <a:spcPts val="1200"/>
              </a:spcBef>
              <a:spcAft>
                <a:spcPts val="0"/>
              </a:spcAft>
              <a:buSzPts val="1300"/>
              <a:buNone/>
            </a:pPr>
            <a:r>
              <a:rPr lang="en-GB" sz="1600">
                <a:solidFill>
                  <a:schemeClr val="accent5"/>
                </a:solidFill>
                <a:latin typeface="Montserrat Medium"/>
                <a:ea typeface="Montserrat Medium"/>
                <a:cs typeface="Montserrat Medium"/>
                <a:sym typeface="Montserrat Medium"/>
              </a:rPr>
              <a:t>Develop an </a:t>
            </a:r>
            <a:r>
              <a:rPr lang="en-GB" sz="1600">
                <a:solidFill>
                  <a:schemeClr val="accent5"/>
                </a:solidFill>
                <a:latin typeface="Montserrat Medium"/>
                <a:ea typeface="Montserrat Medium"/>
                <a:cs typeface="Montserrat Medium"/>
                <a:sym typeface="Montserrat Medium"/>
              </a:rPr>
              <a:t>Academic management system (AMS) from HoD/Coordinator’s and FnA perspective in IIITA.</a:t>
            </a:r>
            <a:endParaRPr sz="1600">
              <a:solidFill>
                <a:schemeClr val="accent5"/>
              </a:solidFill>
              <a:latin typeface="Montserrat Medium"/>
              <a:ea typeface="Montserrat Medium"/>
              <a:cs typeface="Montserrat Medium"/>
              <a:sym typeface="Montserrat Medium"/>
            </a:endParaRPr>
          </a:p>
          <a:p>
            <a:pPr indent="0" lvl="0" marL="0" rtl="0" algn="l">
              <a:lnSpc>
                <a:spcPct val="100000"/>
              </a:lnSpc>
              <a:spcBef>
                <a:spcPts val="1200"/>
              </a:spcBef>
              <a:spcAft>
                <a:spcPts val="0"/>
              </a:spcAft>
              <a:buSzPts val="1300"/>
              <a:buNone/>
            </a:pPr>
            <a:r>
              <a:t/>
            </a:r>
            <a:endParaRPr sz="1600">
              <a:solidFill>
                <a:schemeClr val="accent5"/>
              </a:solidFill>
              <a:latin typeface="Montserrat Medium"/>
              <a:ea typeface="Montserrat Medium"/>
              <a:cs typeface="Montserrat Medium"/>
              <a:sym typeface="Montserrat Medium"/>
            </a:endParaRPr>
          </a:p>
          <a:p>
            <a:pPr indent="0" lvl="0" marL="0" rtl="0" algn="just">
              <a:lnSpc>
                <a:spcPct val="100000"/>
              </a:lnSpc>
              <a:spcBef>
                <a:spcPts val="1200"/>
              </a:spcBef>
              <a:spcAft>
                <a:spcPts val="0"/>
              </a:spcAft>
              <a:buSzPts val="1300"/>
              <a:buNone/>
            </a:pPr>
            <a:r>
              <a:rPr b="1" lang="en-GB" sz="1600">
                <a:solidFill>
                  <a:schemeClr val="dk2"/>
                </a:solidFill>
                <a:latin typeface="Montserrat"/>
                <a:ea typeface="Montserrat"/>
                <a:cs typeface="Montserrat"/>
                <a:sym typeface="Montserrat"/>
              </a:rPr>
              <a:t>Description :</a:t>
            </a:r>
            <a:endParaRPr b="1" sz="1600">
              <a:solidFill>
                <a:schemeClr val="dk2"/>
              </a:solidFill>
              <a:latin typeface="Montserrat"/>
              <a:ea typeface="Montserrat"/>
              <a:cs typeface="Montserrat"/>
              <a:sym typeface="Montserrat"/>
            </a:endParaRPr>
          </a:p>
          <a:p>
            <a:pPr indent="-330200" lvl="0" marL="457200" rtl="0" algn="just">
              <a:lnSpc>
                <a:spcPct val="100000"/>
              </a:lnSpc>
              <a:spcBef>
                <a:spcPts val="0"/>
              </a:spcBef>
              <a:spcAft>
                <a:spcPts val="0"/>
              </a:spcAft>
              <a:buClr>
                <a:schemeClr val="accent5"/>
              </a:buClr>
              <a:buSzPts val="1600"/>
              <a:buFont typeface="Montserrat Medium"/>
              <a:buChar char="●"/>
            </a:pPr>
            <a:r>
              <a:rPr lang="en-GB" sz="1600">
                <a:solidFill>
                  <a:schemeClr val="accent5"/>
                </a:solidFill>
                <a:latin typeface="Montserrat Medium"/>
                <a:ea typeface="Montserrat Medium"/>
                <a:cs typeface="Montserrat Medium"/>
                <a:sym typeface="Montserrat Medium"/>
              </a:rPr>
              <a:t>Considering the scenario of IIITA, in this project you are required to develop an AMS application that offers a user friendly interface for management of academic affairs (Admissions, Assessments, Awards and Archives)</a:t>
            </a:r>
            <a:endParaRPr sz="1600">
              <a:solidFill>
                <a:schemeClr val="accent5"/>
              </a:solidFill>
              <a:latin typeface="Montserrat Medium"/>
              <a:ea typeface="Montserrat Medium"/>
              <a:cs typeface="Montserrat Medium"/>
              <a:sym typeface="Montserrat Medium"/>
            </a:endParaRPr>
          </a:p>
          <a:p>
            <a:pPr indent="-330200" lvl="0" marL="457200" rtl="0" algn="just">
              <a:lnSpc>
                <a:spcPct val="100000"/>
              </a:lnSpc>
              <a:spcBef>
                <a:spcPts val="0"/>
              </a:spcBef>
              <a:spcAft>
                <a:spcPts val="0"/>
              </a:spcAft>
              <a:buClr>
                <a:schemeClr val="accent5"/>
              </a:buClr>
              <a:buSzPts val="1600"/>
              <a:buFont typeface="Montserrat Medium"/>
              <a:buChar char="●"/>
            </a:pPr>
            <a:r>
              <a:rPr lang="en-GB" sz="1600">
                <a:solidFill>
                  <a:schemeClr val="accent5"/>
                </a:solidFill>
                <a:latin typeface="Montserrat Medium"/>
                <a:ea typeface="Montserrat Medium"/>
                <a:cs typeface="Montserrat Medium"/>
                <a:sym typeface="Montserrat Medium"/>
              </a:rPr>
              <a:t>User authentication is done using a LDAP server.</a:t>
            </a:r>
            <a:endParaRPr sz="1600">
              <a:solidFill>
                <a:schemeClr val="accent5"/>
              </a:solidFill>
              <a:latin typeface="Montserrat Medium"/>
              <a:ea typeface="Montserrat Medium"/>
              <a:cs typeface="Montserrat Medium"/>
              <a:sym typeface="Montserrat Medium"/>
            </a:endParaRPr>
          </a:p>
          <a:p>
            <a:pPr indent="-330200" lvl="0" marL="457200" rtl="0" algn="just">
              <a:lnSpc>
                <a:spcPct val="100000"/>
              </a:lnSpc>
              <a:spcBef>
                <a:spcPts val="0"/>
              </a:spcBef>
              <a:spcAft>
                <a:spcPts val="0"/>
              </a:spcAft>
              <a:buClr>
                <a:schemeClr val="accent5"/>
              </a:buClr>
              <a:buSzPts val="1600"/>
              <a:buFont typeface="Montserrat Medium"/>
              <a:buChar char="●"/>
            </a:pPr>
            <a:r>
              <a:rPr lang="en-GB" sz="1600">
                <a:solidFill>
                  <a:schemeClr val="accent5"/>
                </a:solidFill>
                <a:latin typeface="Montserrat Medium"/>
                <a:ea typeface="Montserrat Medium"/>
                <a:cs typeface="Montserrat Medium"/>
                <a:sym typeface="Montserrat Medium"/>
              </a:rPr>
              <a:t>System administrator enables/disables user account of LDAP server for access to AMS.</a:t>
            </a:r>
            <a:endParaRPr sz="1600">
              <a:solidFill>
                <a:schemeClr val="accent5"/>
              </a:solidFill>
              <a:latin typeface="Montserrat Medium"/>
              <a:ea typeface="Montserrat Medium"/>
              <a:cs typeface="Montserrat Medium"/>
              <a:sym typeface="Montserrat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19" name="Google Shape;419;p46"/>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4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26" name="Google Shape;426;p47"/>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33" name="Google Shape;433;p48"/>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4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40" name="Google Shape;440;p49"/>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47" name="Google Shape;447;p50"/>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5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54" name="Google Shape;454;p51"/>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61" name="Google Shape;461;p52"/>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5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68" name="Google Shape;468;p53"/>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5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75" name="Google Shape;475;p54"/>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5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82" name="Google Shape;482;p55"/>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0" y="182850"/>
            <a:ext cx="9144000" cy="8298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600"/>
              <a:buNone/>
            </a:pPr>
            <a:r>
              <a:rPr b="1" lang="en-GB" sz="3200">
                <a:solidFill>
                  <a:schemeClr val="accent6"/>
                </a:solidFill>
              </a:rPr>
              <a:t>Goals of our project</a:t>
            </a:r>
            <a:endParaRPr sz="3200"/>
          </a:p>
        </p:txBody>
      </p:sp>
      <p:sp>
        <p:nvSpPr>
          <p:cNvPr id="247" name="Google Shape;247;p20"/>
          <p:cNvSpPr txBox="1"/>
          <p:nvPr>
            <p:ph idx="1" type="body"/>
          </p:nvPr>
        </p:nvSpPr>
        <p:spPr>
          <a:xfrm>
            <a:off x="764625" y="1092875"/>
            <a:ext cx="7038900" cy="3627600"/>
          </a:xfrm>
          <a:prstGeom prst="rect">
            <a:avLst/>
          </a:prstGeom>
          <a:noFill/>
          <a:ln>
            <a:noFill/>
          </a:ln>
        </p:spPr>
        <p:txBody>
          <a:bodyPr anchorCtr="0" anchor="t" bIns="91425" lIns="91425" spcFirstLastPara="1" rIns="91425" wrap="square" tIns="91425">
            <a:normAutofit fontScale="77500" lnSpcReduction="10000"/>
          </a:bodyPr>
          <a:lstStyle/>
          <a:p>
            <a:pPr indent="0" lvl="0" marL="0" rtl="0" algn="l">
              <a:lnSpc>
                <a:spcPct val="115000"/>
              </a:lnSpc>
              <a:spcBef>
                <a:spcPts val="0"/>
              </a:spcBef>
              <a:spcAft>
                <a:spcPts val="0"/>
              </a:spcAft>
              <a:buSzPct val="86666"/>
              <a:buNone/>
            </a:pPr>
            <a:r>
              <a:t/>
            </a:r>
            <a:endParaRPr sz="1500">
              <a:solidFill>
                <a:schemeClr val="accent5"/>
              </a:solidFill>
              <a:latin typeface="Montserrat Medium"/>
              <a:ea typeface="Montserrat Medium"/>
              <a:cs typeface="Montserrat Medium"/>
              <a:sym typeface="Montserrat Medium"/>
            </a:endParaRPr>
          </a:p>
          <a:p>
            <a:pPr indent="-322103" lvl="0" marL="457200" rtl="0" algn="l">
              <a:lnSpc>
                <a:spcPct val="115000"/>
              </a:lnSpc>
              <a:spcBef>
                <a:spcPts val="1200"/>
              </a:spcBef>
              <a:spcAft>
                <a:spcPts val="0"/>
              </a:spcAft>
              <a:buClr>
                <a:schemeClr val="accent5"/>
              </a:buClr>
              <a:buSzPct val="100000"/>
              <a:buFont typeface="Montserrat Medium"/>
              <a:buChar char="●"/>
            </a:pPr>
            <a:r>
              <a:rPr lang="en-GB" sz="1900">
                <a:solidFill>
                  <a:schemeClr val="accent5"/>
                </a:solidFill>
                <a:latin typeface="Montserrat Medium"/>
                <a:ea typeface="Montserrat Medium"/>
                <a:cs typeface="Montserrat Medium"/>
                <a:sym typeface="Montserrat Medium"/>
              </a:rPr>
              <a:t>There is a great issue of selecting course, managing them ,managing and assignment of teachers and course coordinator if done by hands and in the present time where everyone is so far away from each other and the administration building . Automation and using an online system for all these work would be a great time reduser and reduce mess of all the management of papers and the management of information. Also as the users are restricted to see only the data they are allowed to, this system will even help in reduce in misuse of information and power.</a:t>
            </a:r>
            <a:br>
              <a:rPr lang="en-GB" sz="1900">
                <a:solidFill>
                  <a:schemeClr val="accent5"/>
                </a:solidFill>
                <a:latin typeface="Montserrat Medium"/>
                <a:ea typeface="Montserrat Medium"/>
                <a:cs typeface="Montserrat Medium"/>
                <a:sym typeface="Montserrat Medium"/>
              </a:rPr>
            </a:br>
            <a:endParaRPr sz="1900">
              <a:solidFill>
                <a:schemeClr val="accent5"/>
              </a:solidFill>
              <a:latin typeface="Montserrat Medium"/>
              <a:ea typeface="Montserrat Medium"/>
              <a:cs typeface="Montserrat Medium"/>
              <a:sym typeface="Montserrat Medium"/>
            </a:endParaRPr>
          </a:p>
          <a:p>
            <a:pPr indent="-322103" lvl="0" marL="457200" rtl="0" algn="l">
              <a:lnSpc>
                <a:spcPct val="115000"/>
              </a:lnSpc>
              <a:spcBef>
                <a:spcPts val="0"/>
              </a:spcBef>
              <a:spcAft>
                <a:spcPts val="0"/>
              </a:spcAft>
              <a:buClr>
                <a:schemeClr val="accent5"/>
              </a:buClr>
              <a:buSzPct val="100000"/>
              <a:buFont typeface="Montserrat Medium"/>
              <a:buChar char="●"/>
            </a:pPr>
            <a:r>
              <a:rPr lang="en-GB" sz="1900">
                <a:solidFill>
                  <a:schemeClr val="accent5"/>
                </a:solidFill>
                <a:latin typeface="Montserrat Medium"/>
                <a:ea typeface="Montserrat Medium"/>
                <a:cs typeface="Montserrat Medium"/>
                <a:sym typeface="Montserrat Medium"/>
              </a:rPr>
              <a:t>So the goal is to reduce the manual management labour, and bring a sense of </a:t>
            </a:r>
            <a:r>
              <a:rPr lang="en-GB" sz="1900">
                <a:solidFill>
                  <a:schemeClr val="accent5"/>
                </a:solidFill>
                <a:latin typeface="Montserrat Medium"/>
                <a:ea typeface="Montserrat Medium"/>
                <a:cs typeface="Montserrat Medium"/>
                <a:sym typeface="Montserrat Medium"/>
              </a:rPr>
              <a:t>interactions among students and administration despite of the physical distance from each other.</a:t>
            </a:r>
            <a:endParaRPr sz="1900">
              <a:solidFill>
                <a:schemeClr val="accent5"/>
              </a:solidFill>
              <a:latin typeface="Montserrat Medium"/>
              <a:ea typeface="Montserrat Medium"/>
              <a:cs typeface="Montserrat Medium"/>
              <a:sym typeface="Montserrat Medium"/>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5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89" name="Google Shape;489;p56"/>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5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96" name="Google Shape;496;p57"/>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5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03" name="Google Shape;503;p58"/>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10" name="Google Shape;510;p59"/>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6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17" name="Google Shape;517;p60"/>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6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24" name="Google Shape;524;p61"/>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6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31" name="Google Shape;531;p62"/>
          <p:cNvPicPr preferRelativeResize="0"/>
          <p:nvPr/>
        </p:nvPicPr>
        <p:blipFill>
          <a:blip r:embed="rId3">
            <a:alphaModFix/>
          </a:blip>
          <a:stretch>
            <a:fillRect/>
          </a:stretch>
        </p:blipFill>
        <p:spPr>
          <a:xfrm>
            <a:off x="0" y="-65375"/>
            <a:ext cx="9144000" cy="52088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6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38" name="Google Shape;538;p63"/>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6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45" name="Google Shape;545;p64"/>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6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52" name="Google Shape;552;p65"/>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900">
                <a:solidFill>
                  <a:schemeClr val="accent6"/>
                </a:solidFill>
              </a:rPr>
              <a:t>FROM STUDENTS POINT OF VIEW</a:t>
            </a:r>
            <a:endParaRPr b="1" sz="2900">
              <a:solidFill>
                <a:schemeClr val="accent6"/>
              </a:solidFill>
            </a:endParaRPr>
          </a:p>
        </p:txBody>
      </p:sp>
      <p:sp>
        <p:nvSpPr>
          <p:cNvPr id="253" name="Google Shape;253;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t/>
            </a:r>
            <a:endParaRPr sz="1700">
              <a:solidFill>
                <a:schemeClr val="accent5"/>
              </a:solidFill>
              <a:latin typeface="Calibri"/>
              <a:ea typeface="Calibri"/>
              <a:cs typeface="Calibri"/>
              <a:sym typeface="Calibri"/>
            </a:endParaRPr>
          </a:p>
          <a:p>
            <a:pPr indent="0" lvl="0" marL="0" rtl="0" algn="just">
              <a:lnSpc>
                <a:spcPct val="100000"/>
              </a:lnSpc>
              <a:spcBef>
                <a:spcPts val="0"/>
              </a:spcBef>
              <a:spcAft>
                <a:spcPts val="0"/>
              </a:spcAft>
              <a:buNone/>
            </a:pPr>
            <a:r>
              <a:rPr lang="en-GB" sz="1700">
                <a:solidFill>
                  <a:schemeClr val="accent5"/>
                </a:solidFill>
                <a:latin typeface="Calibri"/>
                <a:ea typeface="Calibri"/>
                <a:cs typeface="Calibri"/>
                <a:sym typeface="Calibri"/>
              </a:rPr>
              <a:t>. Student’s find it difficult to complete the registration and admission process as on the day of admission, many students arrive at the spot at the same time which makes it difficult, slow and less efficient procedure.</a:t>
            </a:r>
            <a:endParaRPr sz="1700">
              <a:solidFill>
                <a:schemeClr val="accent5"/>
              </a:solidFill>
              <a:latin typeface="Calibri"/>
              <a:ea typeface="Calibri"/>
              <a:cs typeface="Calibri"/>
              <a:sym typeface="Calibri"/>
            </a:endParaRPr>
          </a:p>
          <a:p>
            <a:pPr indent="0" lvl="0" marL="0" rtl="0" algn="just">
              <a:lnSpc>
                <a:spcPct val="100000"/>
              </a:lnSpc>
              <a:spcBef>
                <a:spcPts val="0"/>
              </a:spcBef>
              <a:spcAft>
                <a:spcPts val="0"/>
              </a:spcAft>
              <a:buNone/>
            </a:pPr>
            <a:r>
              <a:rPr lang="en-GB" sz="1700">
                <a:solidFill>
                  <a:schemeClr val="accent5"/>
                </a:solidFill>
                <a:latin typeface="Calibri"/>
                <a:ea typeface="Calibri"/>
                <a:cs typeface="Calibri"/>
                <a:sym typeface="Calibri"/>
              </a:rPr>
              <a:t>. Students want a platform where they can know the admission related procedure in advance so that it does not get complicated on the day of registration.</a:t>
            </a:r>
            <a:endParaRPr sz="1700">
              <a:solidFill>
                <a:schemeClr val="accent5"/>
              </a:solidFill>
              <a:latin typeface="Calibri"/>
              <a:ea typeface="Calibri"/>
              <a:cs typeface="Calibri"/>
              <a:sym typeface="Calibri"/>
            </a:endParaRPr>
          </a:p>
          <a:p>
            <a:pPr indent="0" lvl="0" marL="0" rtl="0" algn="just">
              <a:lnSpc>
                <a:spcPct val="100000"/>
              </a:lnSpc>
              <a:spcBef>
                <a:spcPts val="0"/>
              </a:spcBef>
              <a:spcAft>
                <a:spcPts val="0"/>
              </a:spcAft>
              <a:buNone/>
            </a:pPr>
            <a:r>
              <a:rPr lang="en-GB" sz="1700">
                <a:solidFill>
                  <a:schemeClr val="accent5"/>
                </a:solidFill>
                <a:latin typeface="Calibri"/>
                <a:ea typeface="Calibri"/>
                <a:cs typeface="Calibri"/>
                <a:sym typeface="Calibri"/>
              </a:rPr>
              <a:t>. All institution holidays, institute calendar and course details must be provided in a simple and structured way to students.</a:t>
            </a:r>
            <a:endParaRPr sz="1800">
              <a:solidFill>
                <a:schemeClr val="accent5"/>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6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59" name="Google Shape;559;p66"/>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6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66" name="Google Shape;566;p67"/>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6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73" name="Google Shape;573;p68"/>
          <p:cNvPicPr preferRelativeResize="0"/>
          <p:nvPr/>
        </p:nvPicPr>
        <p:blipFill>
          <a:blip r:embed="rId3">
            <a:alphaModFix/>
          </a:blip>
          <a:stretch>
            <a:fillRect/>
          </a:stretch>
        </p:blipFill>
        <p:spPr>
          <a:xfrm>
            <a:off x="0" y="-65375"/>
            <a:ext cx="9144000" cy="5208875"/>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6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6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80" name="Google Shape;580;p69"/>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7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7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87" name="Google Shape;587;p70"/>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7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7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94" name="Google Shape;594;p71"/>
          <p:cNvPicPr preferRelativeResize="0"/>
          <p:nvPr/>
        </p:nvPicPr>
        <p:blipFill>
          <a:blip r:embed="rId3">
            <a:alphaModFix/>
          </a:blip>
          <a:stretch>
            <a:fillRect/>
          </a:stretch>
        </p:blipFill>
        <p:spPr>
          <a:xfrm>
            <a:off x="-69875" y="0"/>
            <a:ext cx="9144000" cy="5143501"/>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72"/>
          <p:cNvSpPr txBox="1"/>
          <p:nvPr>
            <p:ph type="title"/>
          </p:nvPr>
        </p:nvSpPr>
        <p:spPr>
          <a:xfrm>
            <a:off x="150" y="0"/>
            <a:ext cx="9144000" cy="91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GB" sz="4400">
                <a:solidFill>
                  <a:schemeClr val="accent6"/>
                </a:solidFill>
              </a:rPr>
              <a:t>Modules</a:t>
            </a:r>
            <a:endParaRPr b="1" sz="4400">
              <a:solidFill>
                <a:schemeClr val="accent6"/>
              </a:solidFill>
            </a:endParaRPr>
          </a:p>
        </p:txBody>
      </p:sp>
      <p:graphicFrame>
        <p:nvGraphicFramePr>
          <p:cNvPr id="600" name="Google Shape;600;p72"/>
          <p:cNvGraphicFramePr/>
          <p:nvPr/>
        </p:nvGraphicFramePr>
        <p:xfrm>
          <a:off x="782275" y="1227500"/>
          <a:ext cx="3000000" cy="3000000"/>
        </p:xfrm>
        <a:graphic>
          <a:graphicData uri="http://schemas.openxmlformats.org/drawingml/2006/table">
            <a:tbl>
              <a:tblPr>
                <a:noFill/>
                <a:tableStyleId>{BF1305DA-36E9-436F-BAD8-00AE5A473407}</a:tableStyleId>
              </a:tblPr>
              <a:tblGrid>
                <a:gridCol w="3860750"/>
                <a:gridCol w="3990600"/>
              </a:tblGrid>
              <a:tr h="670375">
                <a:tc>
                  <a:txBody>
                    <a:bodyPr/>
                    <a:lstStyle/>
                    <a:p>
                      <a:pPr indent="0" lvl="0" marL="0" rtl="0" algn="l">
                        <a:spcBef>
                          <a:spcPts val="0"/>
                        </a:spcBef>
                        <a:spcAft>
                          <a:spcPts val="0"/>
                        </a:spcAft>
                        <a:buNone/>
                      </a:pPr>
                      <a:r>
                        <a:rPr b="1" lang="en-GB" sz="1100">
                          <a:solidFill>
                            <a:schemeClr val="lt2"/>
                          </a:solidFill>
                        </a:rPr>
                        <a:t>Module_id</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b="1" lang="en-GB" sz="1100">
                          <a:solidFill>
                            <a:schemeClr val="lt2"/>
                          </a:solidFill>
                        </a:rPr>
                        <a:t>Module</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670375">
                <a:tc>
                  <a:txBody>
                    <a:bodyPr/>
                    <a:lstStyle/>
                    <a:p>
                      <a:pPr indent="0" lvl="0" marL="0" rtl="0" algn="l">
                        <a:spcBef>
                          <a:spcPts val="0"/>
                        </a:spcBef>
                        <a:spcAft>
                          <a:spcPts val="0"/>
                        </a:spcAft>
                        <a:buNone/>
                      </a:pPr>
                      <a:r>
                        <a:rPr lang="en-GB" sz="1100">
                          <a:solidFill>
                            <a:schemeClr val="lt2"/>
                          </a:solidFill>
                        </a:rPr>
                        <a:t>Mod1</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Login</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670375">
                <a:tc>
                  <a:txBody>
                    <a:bodyPr/>
                    <a:lstStyle/>
                    <a:p>
                      <a:pPr indent="0" lvl="0" marL="0" rtl="0" algn="l">
                        <a:spcBef>
                          <a:spcPts val="0"/>
                        </a:spcBef>
                        <a:spcAft>
                          <a:spcPts val="0"/>
                        </a:spcAft>
                        <a:buNone/>
                      </a:pPr>
                      <a:r>
                        <a:rPr lang="en-GB" sz="1100">
                          <a:solidFill>
                            <a:schemeClr val="lt2"/>
                          </a:solidFill>
                        </a:rPr>
                        <a:t>Mod2</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HoD Section</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670375">
                <a:tc>
                  <a:txBody>
                    <a:bodyPr/>
                    <a:lstStyle/>
                    <a:p>
                      <a:pPr indent="0" lvl="0" marL="0" rtl="0" algn="l">
                        <a:spcBef>
                          <a:spcPts val="0"/>
                        </a:spcBef>
                        <a:spcAft>
                          <a:spcPts val="0"/>
                        </a:spcAft>
                        <a:buNone/>
                      </a:pPr>
                      <a:r>
                        <a:rPr lang="en-GB" sz="1100">
                          <a:solidFill>
                            <a:schemeClr val="lt2"/>
                          </a:solidFill>
                        </a:rPr>
                        <a:t>Mod3</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FnA Section</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670375">
                <a:tc>
                  <a:txBody>
                    <a:bodyPr/>
                    <a:lstStyle/>
                    <a:p>
                      <a:pPr indent="0" lvl="0" marL="0" rtl="0" algn="l">
                        <a:spcBef>
                          <a:spcPts val="0"/>
                        </a:spcBef>
                        <a:spcAft>
                          <a:spcPts val="0"/>
                        </a:spcAft>
                        <a:buNone/>
                      </a:pPr>
                      <a:r>
                        <a:rPr lang="en-GB" sz="1100">
                          <a:solidFill>
                            <a:schemeClr val="lt2"/>
                          </a:solidFill>
                        </a:rPr>
                        <a:t>Mod4</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Student Section</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bl>
          </a:graphicData>
        </a:graphic>
      </p:graphicFrame>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73"/>
          <p:cNvSpPr txBox="1"/>
          <p:nvPr>
            <p:ph type="title"/>
          </p:nvPr>
        </p:nvSpPr>
        <p:spPr>
          <a:xfrm>
            <a:off x="0" y="0"/>
            <a:ext cx="9144000" cy="91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3700">
                <a:solidFill>
                  <a:schemeClr val="accent6"/>
                </a:solidFill>
                <a:latin typeface="Montserrat SemiBold"/>
                <a:ea typeface="Montserrat SemiBold"/>
                <a:cs typeface="Montserrat SemiBold"/>
                <a:sym typeface="Montserrat SemiBold"/>
              </a:rPr>
              <a:t>Requirements</a:t>
            </a:r>
            <a:endParaRPr sz="3700">
              <a:solidFill>
                <a:schemeClr val="accent6"/>
              </a:solidFill>
              <a:latin typeface="Montserrat SemiBold"/>
              <a:ea typeface="Montserrat SemiBold"/>
              <a:cs typeface="Montserrat SemiBold"/>
              <a:sym typeface="Montserrat SemiBold"/>
            </a:endParaRPr>
          </a:p>
        </p:txBody>
      </p:sp>
      <p:graphicFrame>
        <p:nvGraphicFramePr>
          <p:cNvPr id="606" name="Google Shape;606;p73"/>
          <p:cNvGraphicFramePr/>
          <p:nvPr/>
        </p:nvGraphicFramePr>
        <p:xfrm>
          <a:off x="1297500" y="1307850"/>
          <a:ext cx="3000000" cy="3000000"/>
        </p:xfrm>
        <a:graphic>
          <a:graphicData uri="http://schemas.openxmlformats.org/drawingml/2006/table">
            <a:tbl>
              <a:tblPr>
                <a:noFill/>
                <a:tableStyleId>{BF1305DA-36E9-436F-BAD8-00AE5A473407}</a:tableStyleId>
              </a:tblPr>
              <a:tblGrid>
                <a:gridCol w="2865600"/>
                <a:gridCol w="2865600"/>
              </a:tblGrid>
              <a:tr h="12700">
                <a:tc>
                  <a:txBody>
                    <a:bodyPr/>
                    <a:lstStyle/>
                    <a:p>
                      <a:pPr indent="0" lvl="0" marL="0" rtl="0" algn="l">
                        <a:spcBef>
                          <a:spcPts val="0"/>
                        </a:spcBef>
                        <a:spcAft>
                          <a:spcPts val="0"/>
                        </a:spcAft>
                        <a:buNone/>
                      </a:pPr>
                      <a:r>
                        <a:rPr b="1" lang="en-GB" sz="1100" u="sng">
                          <a:solidFill>
                            <a:schemeClr val="lt2"/>
                          </a:solidFill>
                        </a:rPr>
                        <a:t>R_ID</a:t>
                      </a:r>
                      <a:endParaRPr b="1" sz="1100" u="sng">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b="1" lang="en-GB" sz="1100" u="sng">
                          <a:solidFill>
                            <a:schemeClr val="lt2"/>
                          </a:solidFill>
                        </a:rPr>
                        <a:t>Requirements</a:t>
                      </a:r>
                      <a:endParaRPr b="1" sz="1100" u="sng">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R1</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Login</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R2</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Calendar Display</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R3</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Faculty List Management (HOD)</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R4</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Course Modification (HOD)</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R5</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Time Table Display</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R6</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Exam Schedule Display</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R7</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Notification</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R8</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Manage Fees Chart (FnA)</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R9</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Defaulters List Display</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R10</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Fee Approval</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12700">
                <a:tc>
                  <a:txBody>
                    <a:bodyPr/>
                    <a:lstStyle/>
                    <a:p>
                      <a:pPr indent="0" lvl="0" marL="0" rtl="0" algn="l">
                        <a:spcBef>
                          <a:spcPts val="0"/>
                        </a:spcBef>
                        <a:spcAft>
                          <a:spcPts val="0"/>
                        </a:spcAft>
                        <a:buNone/>
                      </a:pPr>
                      <a:r>
                        <a:rPr b="1" lang="en-GB" sz="1100">
                          <a:solidFill>
                            <a:schemeClr val="lt2"/>
                          </a:solidFill>
                        </a:rPr>
                        <a:t>R11</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Check Fee Status</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74"/>
          <p:cNvSpPr txBox="1"/>
          <p:nvPr>
            <p:ph type="title"/>
          </p:nvPr>
        </p:nvSpPr>
        <p:spPr>
          <a:xfrm>
            <a:off x="0" y="0"/>
            <a:ext cx="9144000" cy="91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GB" sz="3700">
                <a:solidFill>
                  <a:schemeClr val="accent6"/>
                </a:solidFill>
              </a:rPr>
              <a:t>Methods</a:t>
            </a:r>
            <a:endParaRPr b="1" sz="3700">
              <a:solidFill>
                <a:schemeClr val="accent6"/>
              </a:solidFill>
            </a:endParaRPr>
          </a:p>
        </p:txBody>
      </p:sp>
      <p:graphicFrame>
        <p:nvGraphicFramePr>
          <p:cNvPr id="612" name="Google Shape;612;p74"/>
          <p:cNvGraphicFramePr/>
          <p:nvPr/>
        </p:nvGraphicFramePr>
        <p:xfrm>
          <a:off x="1297500" y="1068075"/>
          <a:ext cx="3000000" cy="3000000"/>
        </p:xfrm>
        <a:graphic>
          <a:graphicData uri="http://schemas.openxmlformats.org/drawingml/2006/table">
            <a:tbl>
              <a:tblPr>
                <a:noFill/>
                <a:tableStyleId>{BF1305DA-36E9-436F-BAD8-00AE5A473407}</a:tableStyleId>
              </a:tblPr>
              <a:tblGrid>
                <a:gridCol w="3782425"/>
                <a:gridCol w="3782425"/>
              </a:tblGrid>
              <a:tr h="325400">
                <a:tc>
                  <a:txBody>
                    <a:bodyPr/>
                    <a:lstStyle/>
                    <a:p>
                      <a:pPr indent="0" lvl="0" marL="0" rtl="0" algn="l">
                        <a:spcBef>
                          <a:spcPts val="0"/>
                        </a:spcBef>
                        <a:spcAft>
                          <a:spcPts val="0"/>
                        </a:spcAft>
                        <a:buNone/>
                      </a:pPr>
                      <a:r>
                        <a:rPr b="1" lang="en-GB" sz="1100">
                          <a:solidFill>
                            <a:schemeClr val="lt2"/>
                          </a:solidFill>
                        </a:rPr>
                        <a:t>M_ID</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b="1" lang="en-GB" sz="1100">
                          <a:solidFill>
                            <a:schemeClr val="lt2"/>
                          </a:solidFill>
                        </a:rPr>
                        <a:t>Methods</a:t>
                      </a:r>
                      <a:endParaRPr b="1"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25400">
                <a:tc>
                  <a:txBody>
                    <a:bodyPr/>
                    <a:lstStyle/>
                    <a:p>
                      <a:pPr indent="0" lvl="0" marL="0" rtl="0" algn="l">
                        <a:spcBef>
                          <a:spcPts val="0"/>
                        </a:spcBef>
                        <a:spcAft>
                          <a:spcPts val="0"/>
                        </a:spcAft>
                        <a:buNone/>
                      </a:pPr>
                      <a:r>
                        <a:rPr lang="en-GB" sz="1100">
                          <a:solidFill>
                            <a:schemeClr val="lt2"/>
                          </a:solidFill>
                        </a:rPr>
                        <a:t>M1, M2</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input_cred(), verification()</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25400">
                <a:tc>
                  <a:txBody>
                    <a:bodyPr/>
                    <a:lstStyle/>
                    <a:p>
                      <a:pPr indent="0" lvl="0" marL="0" rtl="0" algn="l">
                        <a:spcBef>
                          <a:spcPts val="0"/>
                        </a:spcBef>
                        <a:spcAft>
                          <a:spcPts val="0"/>
                        </a:spcAft>
                        <a:buNone/>
                      </a:pPr>
                      <a:r>
                        <a:rPr lang="en-GB" sz="1100">
                          <a:solidFill>
                            <a:schemeClr val="lt2"/>
                          </a:solidFill>
                        </a:rPr>
                        <a:t>M3, M4</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input_updated_values, update()</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25400">
                <a:tc>
                  <a:txBody>
                    <a:bodyPr/>
                    <a:lstStyle/>
                    <a:p>
                      <a:pPr indent="0" lvl="0" marL="0" rtl="0" algn="l">
                        <a:spcBef>
                          <a:spcPts val="0"/>
                        </a:spcBef>
                        <a:spcAft>
                          <a:spcPts val="0"/>
                        </a:spcAft>
                        <a:buNone/>
                      </a:pPr>
                      <a:r>
                        <a:rPr lang="en-GB" sz="1100">
                          <a:solidFill>
                            <a:schemeClr val="lt2"/>
                          </a:solidFill>
                        </a:rPr>
                        <a:t>M5</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login_type</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25400">
                <a:tc>
                  <a:txBody>
                    <a:bodyPr/>
                    <a:lstStyle/>
                    <a:p>
                      <a:pPr indent="0" lvl="0" marL="0" rtl="0" algn="l">
                        <a:spcBef>
                          <a:spcPts val="0"/>
                        </a:spcBef>
                        <a:spcAft>
                          <a:spcPts val="0"/>
                        </a:spcAft>
                        <a:buNone/>
                      </a:pPr>
                      <a:r>
                        <a:rPr lang="en-GB" sz="1100">
                          <a:solidFill>
                            <a:schemeClr val="lt2"/>
                          </a:solidFill>
                        </a:rPr>
                        <a:t>M6</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notification()</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25400">
                <a:tc>
                  <a:txBody>
                    <a:bodyPr/>
                    <a:lstStyle/>
                    <a:p>
                      <a:pPr indent="0" lvl="0" marL="0" rtl="0" algn="l">
                        <a:spcBef>
                          <a:spcPts val="0"/>
                        </a:spcBef>
                        <a:spcAft>
                          <a:spcPts val="0"/>
                        </a:spcAft>
                        <a:buNone/>
                      </a:pPr>
                      <a:r>
                        <a:rPr lang="en-GB" sz="1100">
                          <a:solidFill>
                            <a:schemeClr val="lt2"/>
                          </a:solidFill>
                        </a:rPr>
                        <a:t>M7</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display()</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79125">
                <a:tc>
                  <a:txBody>
                    <a:bodyPr/>
                    <a:lstStyle/>
                    <a:p>
                      <a:pPr indent="0" lvl="0" marL="0" rtl="0" algn="l">
                        <a:spcBef>
                          <a:spcPts val="0"/>
                        </a:spcBef>
                        <a:spcAft>
                          <a:spcPts val="0"/>
                        </a:spcAft>
                        <a:buNone/>
                      </a:pPr>
                      <a:r>
                        <a:rPr lang="en-GB" sz="1100">
                          <a:solidFill>
                            <a:schemeClr val="lt2"/>
                          </a:solidFill>
                        </a:rPr>
                        <a:t>M9</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fee_approval()</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25400">
                <a:tc>
                  <a:txBody>
                    <a:bodyPr/>
                    <a:lstStyle/>
                    <a:p>
                      <a:pPr indent="0" lvl="0" marL="0" rtl="0" algn="l">
                        <a:spcBef>
                          <a:spcPts val="0"/>
                        </a:spcBef>
                        <a:spcAft>
                          <a:spcPts val="0"/>
                        </a:spcAft>
                        <a:buNone/>
                      </a:pPr>
                      <a:r>
                        <a:rPr lang="en-GB" sz="1100">
                          <a:solidFill>
                            <a:schemeClr val="lt2"/>
                          </a:solidFill>
                        </a:rPr>
                        <a:t>M10</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view_profile()</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25400">
                <a:tc>
                  <a:txBody>
                    <a:bodyPr/>
                    <a:lstStyle/>
                    <a:p>
                      <a:pPr indent="0" lvl="0" marL="0" rtl="0" algn="l">
                        <a:spcBef>
                          <a:spcPts val="0"/>
                        </a:spcBef>
                        <a:spcAft>
                          <a:spcPts val="0"/>
                        </a:spcAft>
                        <a:buNone/>
                      </a:pPr>
                      <a:r>
                        <a:rPr lang="en-GB" sz="1100">
                          <a:solidFill>
                            <a:schemeClr val="lt2"/>
                          </a:solidFill>
                        </a:rPr>
                        <a:t>M11</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course_allotment()</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25400">
                <a:tc>
                  <a:txBody>
                    <a:bodyPr/>
                    <a:lstStyle/>
                    <a:p>
                      <a:pPr indent="0" lvl="0" marL="0" rtl="0" algn="l">
                        <a:spcBef>
                          <a:spcPts val="0"/>
                        </a:spcBef>
                        <a:spcAft>
                          <a:spcPts val="0"/>
                        </a:spcAft>
                        <a:buNone/>
                      </a:pPr>
                      <a:r>
                        <a:rPr lang="en-GB" sz="1100">
                          <a:solidFill>
                            <a:schemeClr val="lt2"/>
                          </a:solidFill>
                        </a:rPr>
                        <a:t>M12</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course_modification()</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r h="325400">
                <a:tc>
                  <a:txBody>
                    <a:bodyPr/>
                    <a:lstStyle/>
                    <a:p>
                      <a:pPr indent="0" lvl="0" marL="0" rtl="0" algn="l">
                        <a:spcBef>
                          <a:spcPts val="0"/>
                        </a:spcBef>
                        <a:spcAft>
                          <a:spcPts val="0"/>
                        </a:spcAft>
                        <a:buNone/>
                      </a:pPr>
                      <a:r>
                        <a:rPr lang="en-GB" sz="1100">
                          <a:solidFill>
                            <a:schemeClr val="lt2"/>
                          </a:solidFill>
                        </a:rPr>
                        <a:t>M13</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sz="1100">
                          <a:solidFill>
                            <a:schemeClr val="lt2"/>
                          </a:solidFill>
                        </a:rPr>
                        <a:t>manage_fee_chart()</a:t>
                      </a:r>
                      <a:endParaRPr sz="1100">
                        <a:solidFill>
                          <a:schemeClr val="lt2"/>
                        </a:solidFill>
                      </a:endParaRPr>
                    </a:p>
                  </a:txBody>
                  <a:tcPr marT="63500" marB="63500" marR="63500" marL="63500">
                    <a:lnL cap="flat" cmpd="sng" w="12700">
                      <a:solidFill>
                        <a:schemeClr val="accent5"/>
                      </a:solidFill>
                      <a:prstDash val="solid"/>
                      <a:round/>
                      <a:headEnd len="sm" w="sm" type="none"/>
                      <a:tailEnd len="sm" w="sm" type="none"/>
                    </a:lnL>
                    <a:lnR cap="flat" cmpd="sng" w="12700">
                      <a:solidFill>
                        <a:schemeClr val="accent5"/>
                      </a:solidFill>
                      <a:prstDash val="solid"/>
                      <a:round/>
                      <a:headEnd len="sm" w="sm" type="none"/>
                      <a:tailEnd len="sm" w="sm" type="none"/>
                    </a:lnR>
                    <a:lnT cap="flat" cmpd="sng" w="12700">
                      <a:solidFill>
                        <a:schemeClr val="accent5"/>
                      </a:solidFill>
                      <a:prstDash val="solid"/>
                      <a:round/>
                      <a:headEnd len="sm" w="sm" type="none"/>
                      <a:tailEnd len="sm" w="sm" type="none"/>
                    </a:lnT>
                    <a:lnB cap="flat" cmpd="sng" w="12700">
                      <a:solidFill>
                        <a:schemeClr val="accent5"/>
                      </a:solidFill>
                      <a:prstDash val="solid"/>
                      <a:round/>
                      <a:headEnd len="sm" w="sm" type="none"/>
                      <a:tailEnd len="sm" w="sm" type="none"/>
                    </a:lnB>
                  </a:tcPr>
                </a:tc>
              </a:tr>
            </a:tbl>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75"/>
          <p:cNvSpPr txBox="1"/>
          <p:nvPr>
            <p:ph type="title"/>
          </p:nvPr>
        </p:nvSpPr>
        <p:spPr>
          <a:xfrm>
            <a:off x="0" y="0"/>
            <a:ext cx="9144000" cy="914100"/>
          </a:xfrm>
          <a:prstGeom prst="rect">
            <a:avLst/>
          </a:prstGeom>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3800">
                <a:solidFill>
                  <a:schemeClr val="accent6"/>
                </a:solidFill>
              </a:rPr>
              <a:t>TRACEABILITY MATRIX</a:t>
            </a:r>
            <a:endParaRPr b="1" sz="3800">
              <a:solidFill>
                <a:schemeClr val="accent6"/>
              </a:solidFill>
            </a:endParaRPr>
          </a:p>
        </p:txBody>
      </p:sp>
      <p:graphicFrame>
        <p:nvGraphicFramePr>
          <p:cNvPr id="618" name="Google Shape;618;p75"/>
          <p:cNvGraphicFramePr/>
          <p:nvPr/>
        </p:nvGraphicFramePr>
        <p:xfrm>
          <a:off x="1070050" y="1057150"/>
          <a:ext cx="3000000" cy="3000000"/>
        </p:xfrm>
        <a:graphic>
          <a:graphicData uri="http://schemas.openxmlformats.org/drawingml/2006/table">
            <a:tbl>
              <a:tblPr>
                <a:noFill/>
                <a:tableStyleId>{B941AEDA-9157-4B8A-8DC6-ABA4B243D670}</a:tableStyleId>
              </a:tblPr>
              <a:tblGrid>
                <a:gridCol w="1849050"/>
                <a:gridCol w="1820150"/>
                <a:gridCol w="2102250"/>
                <a:gridCol w="2102250"/>
              </a:tblGrid>
              <a:tr h="695975">
                <a:tc>
                  <a:txBody>
                    <a:bodyPr/>
                    <a:lstStyle/>
                    <a:p>
                      <a:pPr indent="0" lvl="0" marL="0" rtl="0" algn="l">
                        <a:spcBef>
                          <a:spcPts val="0"/>
                        </a:spcBef>
                        <a:spcAft>
                          <a:spcPts val="0"/>
                        </a:spcAft>
                        <a:buNone/>
                      </a:pPr>
                      <a:r>
                        <a:rPr lang="en-GB">
                          <a:solidFill>
                            <a:schemeClr val="lt2"/>
                          </a:solidFill>
                        </a:rPr>
                        <a:t>REQUIREMENTS</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USE-CASE </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HIGH-LEVEL DESIGN ELEMENT </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LOW LEVEL DESIGN ELEMENT</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52375">
                <a:tc>
                  <a:txBody>
                    <a:bodyPr/>
                    <a:lstStyle/>
                    <a:p>
                      <a:pPr indent="0" lvl="0" marL="0" rtl="0" algn="l">
                        <a:spcBef>
                          <a:spcPts val="0"/>
                        </a:spcBef>
                        <a:spcAft>
                          <a:spcPts val="0"/>
                        </a:spcAft>
                        <a:buNone/>
                      </a:pPr>
                      <a:r>
                        <a:rPr lang="en-GB">
                          <a:solidFill>
                            <a:schemeClr val="lt2"/>
                          </a:solidFill>
                        </a:rPr>
                        <a:t>R1</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UC-1</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Mod1</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M1. M2</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52375">
                <a:tc>
                  <a:txBody>
                    <a:bodyPr/>
                    <a:lstStyle/>
                    <a:p>
                      <a:pPr indent="0" lvl="0" marL="0" rtl="0" algn="l">
                        <a:spcBef>
                          <a:spcPts val="0"/>
                        </a:spcBef>
                        <a:spcAft>
                          <a:spcPts val="0"/>
                        </a:spcAft>
                        <a:buNone/>
                      </a:pPr>
                      <a:r>
                        <a:rPr lang="en-GB">
                          <a:solidFill>
                            <a:schemeClr val="lt2"/>
                          </a:solidFill>
                        </a:rPr>
                        <a:t>R2</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UC-2</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Mod4</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M7</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52375">
                <a:tc>
                  <a:txBody>
                    <a:bodyPr/>
                    <a:lstStyle/>
                    <a:p>
                      <a:pPr indent="0" lvl="0" marL="0" rtl="0" algn="l">
                        <a:spcBef>
                          <a:spcPts val="0"/>
                        </a:spcBef>
                        <a:spcAft>
                          <a:spcPts val="0"/>
                        </a:spcAft>
                        <a:buNone/>
                      </a:pPr>
                      <a:r>
                        <a:rPr lang="en-GB">
                          <a:solidFill>
                            <a:schemeClr val="lt2"/>
                          </a:solidFill>
                        </a:rPr>
                        <a:t>R3</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UC-3</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Mod2</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M10, M12</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52375">
                <a:tc>
                  <a:txBody>
                    <a:bodyPr/>
                    <a:lstStyle/>
                    <a:p>
                      <a:pPr indent="0" lvl="0" marL="0" rtl="0" algn="l">
                        <a:spcBef>
                          <a:spcPts val="0"/>
                        </a:spcBef>
                        <a:spcAft>
                          <a:spcPts val="0"/>
                        </a:spcAft>
                        <a:buNone/>
                      </a:pPr>
                      <a:r>
                        <a:rPr lang="en-GB">
                          <a:solidFill>
                            <a:schemeClr val="lt2"/>
                          </a:solidFill>
                        </a:rPr>
                        <a:t>R4</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UC-4</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Mod2</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M12</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52375">
                <a:tc>
                  <a:txBody>
                    <a:bodyPr/>
                    <a:lstStyle/>
                    <a:p>
                      <a:pPr indent="0" lvl="0" marL="0" rtl="0" algn="l">
                        <a:spcBef>
                          <a:spcPts val="0"/>
                        </a:spcBef>
                        <a:spcAft>
                          <a:spcPts val="0"/>
                        </a:spcAft>
                        <a:buNone/>
                      </a:pPr>
                      <a:r>
                        <a:rPr lang="en-GB">
                          <a:solidFill>
                            <a:schemeClr val="lt2"/>
                          </a:solidFill>
                        </a:rPr>
                        <a:t>R5</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UC-7</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Mod4</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M7</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52375">
                <a:tc>
                  <a:txBody>
                    <a:bodyPr/>
                    <a:lstStyle/>
                    <a:p>
                      <a:pPr indent="0" lvl="0" marL="0" rtl="0" algn="l">
                        <a:spcBef>
                          <a:spcPts val="0"/>
                        </a:spcBef>
                        <a:spcAft>
                          <a:spcPts val="0"/>
                        </a:spcAft>
                        <a:buNone/>
                      </a:pPr>
                      <a:r>
                        <a:rPr lang="en-GB">
                          <a:solidFill>
                            <a:schemeClr val="lt2"/>
                          </a:solidFill>
                        </a:rPr>
                        <a:t>R6</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UC-8</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Mod4</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M7</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52375">
                <a:tc>
                  <a:txBody>
                    <a:bodyPr/>
                    <a:lstStyle/>
                    <a:p>
                      <a:pPr indent="0" lvl="0" marL="0" rtl="0" algn="l">
                        <a:spcBef>
                          <a:spcPts val="0"/>
                        </a:spcBef>
                        <a:spcAft>
                          <a:spcPts val="0"/>
                        </a:spcAft>
                        <a:buNone/>
                      </a:pPr>
                      <a:r>
                        <a:rPr lang="en-GB">
                          <a:solidFill>
                            <a:schemeClr val="lt2"/>
                          </a:solidFill>
                        </a:rPr>
                        <a:t>R7</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UC-11</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Mod2, Mod3, Mod4</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M6</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0" y="393750"/>
            <a:ext cx="91440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4200">
                <a:solidFill>
                  <a:schemeClr val="accent6"/>
                </a:solidFill>
              </a:rPr>
              <a:t>AIM AND PURPOSE</a:t>
            </a:r>
            <a:endParaRPr b="1" sz="4200">
              <a:solidFill>
                <a:schemeClr val="accent6"/>
              </a:solidFill>
            </a:endParaRPr>
          </a:p>
        </p:txBody>
      </p:sp>
      <p:sp>
        <p:nvSpPr>
          <p:cNvPr id="259" name="Google Shape;259;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GB" sz="1600">
                <a:solidFill>
                  <a:schemeClr val="accent5"/>
                </a:solidFill>
                <a:latin typeface="Montserrat Medium"/>
                <a:ea typeface="Montserrat Medium"/>
                <a:cs typeface="Montserrat Medium"/>
                <a:sym typeface="Montserrat Medium"/>
              </a:rPr>
              <a:t>“Amigo” is basically a web application that offers a user friendly interface for management of academic affairs (Admissions, Assessments, Awards and Archives).</a:t>
            </a:r>
            <a:endParaRPr sz="1600">
              <a:solidFill>
                <a:schemeClr val="accent5"/>
              </a:solidFill>
              <a:latin typeface="Montserrat Medium"/>
              <a:ea typeface="Montserrat Medium"/>
              <a:cs typeface="Montserrat Medium"/>
              <a:sym typeface="Montserrat Medium"/>
            </a:endParaRPr>
          </a:p>
          <a:p>
            <a:pPr indent="0" lvl="0" marL="0" rtl="0" algn="just">
              <a:lnSpc>
                <a:spcPct val="100000"/>
              </a:lnSpc>
              <a:spcBef>
                <a:spcPts val="0"/>
              </a:spcBef>
              <a:spcAft>
                <a:spcPts val="0"/>
              </a:spcAft>
              <a:buNone/>
            </a:pPr>
            <a:r>
              <a:rPr lang="en-GB" sz="1600">
                <a:solidFill>
                  <a:schemeClr val="accent5"/>
                </a:solidFill>
                <a:latin typeface="Montserrat Medium"/>
                <a:ea typeface="Montserrat Medium"/>
                <a:cs typeface="Montserrat Medium"/>
                <a:sym typeface="Montserrat Medium"/>
              </a:rPr>
              <a:t>The process of admission and academic management of our institution is less efficient and clumsy  in our organisation (NU), as per one of the spokesperson from the Academic Department. Hence we aim to create a platform for smooth, easy and efficient interaction between the students, academic administration and FnA.</a:t>
            </a:r>
            <a:endParaRPr sz="1600">
              <a:solidFill>
                <a:schemeClr val="accent5"/>
              </a:solidFill>
              <a:latin typeface="Montserrat Medium"/>
              <a:ea typeface="Montserrat Medium"/>
              <a:cs typeface="Montserrat Medium"/>
              <a:sym typeface="Montserrat Medium"/>
            </a:endParaRPr>
          </a:p>
          <a:p>
            <a:pPr indent="0" lvl="0" marL="0" rtl="0" algn="just">
              <a:lnSpc>
                <a:spcPct val="100000"/>
              </a:lnSpc>
              <a:spcBef>
                <a:spcPts val="0"/>
              </a:spcBef>
              <a:spcAft>
                <a:spcPts val="0"/>
              </a:spcAft>
              <a:buNone/>
            </a:pPr>
            <a:r>
              <a:t/>
            </a:r>
            <a:endParaRPr sz="1600">
              <a:solidFill>
                <a:schemeClr val="accent5"/>
              </a:solidFill>
              <a:latin typeface="Montserrat Medium"/>
              <a:ea typeface="Montserrat Medium"/>
              <a:cs typeface="Montserrat Medium"/>
              <a:sym typeface="Montserrat Medium"/>
            </a:endParaRPr>
          </a:p>
          <a:p>
            <a:pPr indent="0" lvl="0" marL="0" rtl="0" algn="just">
              <a:lnSpc>
                <a:spcPct val="100000"/>
              </a:lnSpc>
              <a:spcBef>
                <a:spcPts val="0"/>
              </a:spcBef>
              <a:spcAft>
                <a:spcPts val="0"/>
              </a:spcAft>
              <a:buNone/>
            </a:pPr>
            <a:r>
              <a:t/>
            </a:r>
            <a:endParaRPr sz="1600">
              <a:solidFill>
                <a:schemeClr val="accent5"/>
              </a:solidFill>
              <a:latin typeface="Montserrat Medium"/>
              <a:ea typeface="Montserrat Medium"/>
              <a:cs typeface="Montserrat Medium"/>
              <a:sym typeface="Montserrat Medium"/>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76"/>
          <p:cNvSpPr txBox="1"/>
          <p:nvPr>
            <p:ph type="title"/>
          </p:nvPr>
        </p:nvSpPr>
        <p:spPr>
          <a:xfrm>
            <a:off x="0" y="0"/>
            <a:ext cx="9102300" cy="79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GB" sz="3200">
                <a:solidFill>
                  <a:schemeClr val="accent6"/>
                </a:solidFill>
              </a:rPr>
              <a:t>TRACEABILITY MATRIX</a:t>
            </a:r>
            <a:endParaRPr b="1" sz="3200">
              <a:solidFill>
                <a:schemeClr val="accent6"/>
              </a:solidFill>
            </a:endParaRPr>
          </a:p>
        </p:txBody>
      </p:sp>
      <p:graphicFrame>
        <p:nvGraphicFramePr>
          <p:cNvPr id="624" name="Google Shape;624;p76"/>
          <p:cNvGraphicFramePr/>
          <p:nvPr/>
        </p:nvGraphicFramePr>
        <p:xfrm>
          <a:off x="952500" y="1619250"/>
          <a:ext cx="3000000" cy="3000000"/>
        </p:xfrm>
        <a:graphic>
          <a:graphicData uri="http://schemas.openxmlformats.org/drawingml/2006/table">
            <a:tbl>
              <a:tblPr>
                <a:noFill/>
                <a:tableStyleId>{B941AEDA-9157-4B8A-8DC6-ABA4B243D670}</a:tableStyleId>
              </a:tblPr>
              <a:tblGrid>
                <a:gridCol w="1809750"/>
                <a:gridCol w="1809750"/>
                <a:gridCol w="1809750"/>
                <a:gridCol w="1809750"/>
              </a:tblGrid>
              <a:tr h="381000">
                <a:tc>
                  <a:txBody>
                    <a:bodyPr/>
                    <a:lstStyle/>
                    <a:p>
                      <a:pPr indent="0" lvl="0" marL="0" rtl="0" algn="l">
                        <a:spcBef>
                          <a:spcPts val="0"/>
                        </a:spcBef>
                        <a:spcAft>
                          <a:spcPts val="0"/>
                        </a:spcAft>
                        <a:buNone/>
                      </a:pPr>
                      <a:r>
                        <a:rPr lang="en-GB">
                          <a:solidFill>
                            <a:schemeClr val="lt2"/>
                          </a:solidFill>
                        </a:rPr>
                        <a:t>REQUIREMENTS</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USE-CASE </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HIGH-LEVEL DESIGN ELEMENT </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LOW LEVEL DESIGN ELEMENT</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81000">
                <a:tc>
                  <a:txBody>
                    <a:bodyPr/>
                    <a:lstStyle/>
                    <a:p>
                      <a:pPr indent="0" lvl="0" marL="0" rtl="0" algn="l">
                        <a:spcBef>
                          <a:spcPts val="0"/>
                        </a:spcBef>
                        <a:spcAft>
                          <a:spcPts val="0"/>
                        </a:spcAft>
                        <a:buNone/>
                      </a:pPr>
                      <a:r>
                        <a:rPr lang="en-GB">
                          <a:solidFill>
                            <a:schemeClr val="lt2"/>
                          </a:solidFill>
                        </a:rPr>
                        <a:t>R8</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UC-13</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Mod3</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M13</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81000">
                <a:tc>
                  <a:txBody>
                    <a:bodyPr/>
                    <a:lstStyle/>
                    <a:p>
                      <a:pPr indent="0" lvl="0" marL="0" rtl="0" algn="l">
                        <a:spcBef>
                          <a:spcPts val="0"/>
                        </a:spcBef>
                        <a:spcAft>
                          <a:spcPts val="0"/>
                        </a:spcAft>
                        <a:buNone/>
                      </a:pPr>
                      <a:r>
                        <a:rPr lang="en-GB">
                          <a:solidFill>
                            <a:schemeClr val="lt2"/>
                          </a:solidFill>
                        </a:rPr>
                        <a:t>R9</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UC-16</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Mod3</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M7</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81000">
                <a:tc>
                  <a:txBody>
                    <a:bodyPr/>
                    <a:lstStyle/>
                    <a:p>
                      <a:pPr indent="0" lvl="0" marL="0" rtl="0" algn="l">
                        <a:spcBef>
                          <a:spcPts val="0"/>
                        </a:spcBef>
                        <a:spcAft>
                          <a:spcPts val="0"/>
                        </a:spcAft>
                        <a:buNone/>
                      </a:pPr>
                      <a:r>
                        <a:rPr lang="en-GB">
                          <a:solidFill>
                            <a:schemeClr val="lt2"/>
                          </a:solidFill>
                        </a:rPr>
                        <a:t>R10</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UC-15</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Mod3</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M9</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81000">
                <a:tc>
                  <a:txBody>
                    <a:bodyPr/>
                    <a:lstStyle/>
                    <a:p>
                      <a:pPr indent="0" lvl="0" marL="0" rtl="0" algn="l">
                        <a:spcBef>
                          <a:spcPts val="0"/>
                        </a:spcBef>
                        <a:spcAft>
                          <a:spcPts val="0"/>
                        </a:spcAft>
                        <a:buNone/>
                      </a:pPr>
                      <a:r>
                        <a:rPr lang="en-GB">
                          <a:solidFill>
                            <a:schemeClr val="lt2"/>
                          </a:solidFill>
                        </a:rPr>
                        <a:t>R11</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UC-14</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Mod3, Mod4</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2"/>
                          </a:solidFill>
                        </a:rPr>
                        <a:t>M7, M10</a:t>
                      </a:r>
                      <a:endParaRPr>
                        <a:solidFill>
                          <a:schemeClr val="lt2"/>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bl>
          </a:graphicData>
        </a:graphic>
      </p:graphicFrame>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77"/>
          <p:cNvSpPr txBox="1"/>
          <p:nvPr/>
        </p:nvSpPr>
        <p:spPr>
          <a:xfrm>
            <a:off x="0" y="0"/>
            <a:ext cx="9144000" cy="9141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b="1" lang="en-GB" sz="3600">
                <a:solidFill>
                  <a:schemeClr val="accent6"/>
                </a:solidFill>
                <a:latin typeface="Montserrat"/>
                <a:ea typeface="Montserrat"/>
                <a:cs typeface="Montserrat"/>
                <a:sym typeface="Montserrat"/>
              </a:rPr>
              <a:t>Test Plan</a:t>
            </a:r>
            <a:endParaRPr b="1" sz="3600">
              <a:solidFill>
                <a:schemeClr val="accent6"/>
              </a:solidFill>
              <a:latin typeface="Montserrat"/>
              <a:ea typeface="Montserrat"/>
              <a:cs typeface="Montserrat"/>
              <a:sym typeface="Montserrat"/>
            </a:endParaRPr>
          </a:p>
        </p:txBody>
      </p:sp>
      <p:graphicFrame>
        <p:nvGraphicFramePr>
          <p:cNvPr id="630" name="Google Shape;630;p77"/>
          <p:cNvGraphicFramePr/>
          <p:nvPr/>
        </p:nvGraphicFramePr>
        <p:xfrm>
          <a:off x="568725" y="1399600"/>
          <a:ext cx="3000000" cy="3000000"/>
        </p:xfrm>
        <a:graphic>
          <a:graphicData uri="http://schemas.openxmlformats.org/drawingml/2006/table">
            <a:tbl>
              <a:tblPr bandRow="1" firstCol="1" firstRow="1">
                <a:noFill/>
                <a:tableStyleId>{F83D0EA2-4F75-48B5-BD39-E9772603875F}</a:tableStyleId>
              </a:tblPr>
              <a:tblGrid>
                <a:gridCol w="1832350"/>
                <a:gridCol w="2098925"/>
                <a:gridCol w="2124725"/>
                <a:gridCol w="2178050"/>
              </a:tblGrid>
              <a:tr h="214400">
                <a:tc>
                  <a:txBody>
                    <a:bodyPr/>
                    <a:lstStyle/>
                    <a:p>
                      <a:pPr indent="0" lvl="0" marL="0" rtl="0" algn="l">
                        <a:spcBef>
                          <a:spcPts val="0"/>
                        </a:spcBef>
                        <a:spcAft>
                          <a:spcPts val="0"/>
                        </a:spcAft>
                        <a:buNone/>
                      </a:pPr>
                      <a:r>
                        <a:rPr b="1" lang="en-GB" sz="1100">
                          <a:solidFill>
                            <a:srgbClr val="FFFFFF"/>
                          </a:solidFill>
                          <a:latin typeface="Calibri"/>
                          <a:ea typeface="Calibri"/>
                          <a:cs typeface="Calibri"/>
                          <a:sym typeface="Calibri"/>
                        </a:rPr>
                        <a:t>FUNCTION</a:t>
                      </a:r>
                      <a:endParaRPr b="1" sz="1100">
                        <a:solidFill>
                          <a:srgbClr val="FFFFFF"/>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0" lvl="0" marL="0" rtl="0" algn="l">
                        <a:spcBef>
                          <a:spcPts val="0"/>
                        </a:spcBef>
                        <a:spcAft>
                          <a:spcPts val="0"/>
                        </a:spcAft>
                        <a:buNone/>
                      </a:pPr>
                      <a:r>
                        <a:rPr b="1" lang="en-GB" sz="1100">
                          <a:solidFill>
                            <a:srgbClr val="FFFFFF"/>
                          </a:solidFill>
                          <a:latin typeface="Calibri"/>
                          <a:ea typeface="Calibri"/>
                          <a:cs typeface="Calibri"/>
                          <a:sym typeface="Calibri"/>
                        </a:rPr>
                        <a:t>INPUT</a:t>
                      </a:r>
                      <a:endParaRPr b="1" sz="1100">
                        <a:solidFill>
                          <a:srgbClr val="FFFFFF"/>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0" lvl="0" marL="0" rtl="0" algn="l">
                        <a:spcBef>
                          <a:spcPts val="0"/>
                        </a:spcBef>
                        <a:spcAft>
                          <a:spcPts val="0"/>
                        </a:spcAft>
                        <a:buNone/>
                      </a:pPr>
                      <a:r>
                        <a:rPr b="1" lang="en-GB" sz="1100">
                          <a:solidFill>
                            <a:srgbClr val="FFFFFF"/>
                          </a:solidFill>
                          <a:latin typeface="Calibri"/>
                          <a:ea typeface="Calibri"/>
                          <a:cs typeface="Calibri"/>
                          <a:sym typeface="Calibri"/>
                        </a:rPr>
                        <a:t>EXPECTED OUTPUT</a:t>
                      </a:r>
                      <a:endParaRPr b="1" sz="1100">
                        <a:solidFill>
                          <a:srgbClr val="FFFFFF"/>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0" lvl="0" marL="0" rtl="0" algn="l">
                        <a:spcBef>
                          <a:spcPts val="0"/>
                        </a:spcBef>
                        <a:spcAft>
                          <a:spcPts val="0"/>
                        </a:spcAft>
                        <a:buNone/>
                      </a:pPr>
                      <a:r>
                        <a:rPr b="1" lang="en-GB" sz="1100">
                          <a:solidFill>
                            <a:srgbClr val="FFFFFF"/>
                          </a:solidFill>
                          <a:latin typeface="Calibri"/>
                          <a:ea typeface="Calibri"/>
                          <a:cs typeface="Calibri"/>
                          <a:sym typeface="Calibri"/>
                        </a:rPr>
                        <a:t>GENERATED OUTPUT</a:t>
                      </a:r>
                      <a:endParaRPr b="1" sz="1100">
                        <a:solidFill>
                          <a:srgbClr val="FFFFFF"/>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2072525">
                <a:tc>
                  <a:txBody>
                    <a:bodyPr/>
                    <a:lstStyle/>
                    <a:p>
                      <a:pPr indent="0" lvl="0" marL="0" rtl="0" algn="l">
                        <a:spcBef>
                          <a:spcPts val="0"/>
                        </a:spcBef>
                        <a:spcAft>
                          <a:spcPts val="0"/>
                        </a:spcAft>
                        <a:buNone/>
                      </a:pPr>
                      <a:r>
                        <a:rPr b="1" lang="en-GB" sz="1100">
                          <a:solidFill>
                            <a:srgbClr val="FFFFFF"/>
                          </a:solidFill>
                          <a:latin typeface="Calibri"/>
                          <a:ea typeface="Calibri"/>
                          <a:cs typeface="Calibri"/>
                          <a:sym typeface="Calibri"/>
                        </a:rPr>
                        <a:t>LOGIN :</a:t>
                      </a:r>
                      <a:endParaRPr b="1" sz="1100">
                        <a:solidFill>
                          <a:srgbClr val="FFFFFF"/>
                        </a:solidFill>
                        <a:latin typeface="Calibri"/>
                        <a:ea typeface="Calibri"/>
                        <a:cs typeface="Calibri"/>
                        <a:sym typeface="Calibri"/>
                      </a:endParaRPr>
                    </a:p>
                    <a:p>
                      <a:pPr indent="0" lvl="0" marL="0" rtl="0" algn="l">
                        <a:spcBef>
                          <a:spcPts val="0"/>
                        </a:spcBef>
                        <a:spcAft>
                          <a:spcPts val="0"/>
                        </a:spcAft>
                        <a:buNone/>
                      </a:pPr>
                      <a:r>
                        <a:rPr b="1" lang="en-GB" sz="1100">
                          <a:solidFill>
                            <a:srgbClr val="FFFFFF"/>
                          </a:solidFill>
                          <a:latin typeface="Calibri"/>
                          <a:ea typeface="Calibri"/>
                          <a:cs typeface="Calibri"/>
                          <a:sym typeface="Calibri"/>
                        </a:rPr>
                        <a:t>USERNAME = ABC</a:t>
                      </a:r>
                      <a:endParaRPr b="1" sz="1100">
                        <a:solidFill>
                          <a:srgbClr val="FFFFFF"/>
                        </a:solidFill>
                        <a:latin typeface="Calibri"/>
                        <a:ea typeface="Calibri"/>
                        <a:cs typeface="Calibri"/>
                        <a:sym typeface="Calibri"/>
                      </a:endParaRPr>
                    </a:p>
                    <a:p>
                      <a:pPr indent="0" lvl="0" marL="0" rtl="0" algn="l">
                        <a:spcBef>
                          <a:spcPts val="0"/>
                        </a:spcBef>
                        <a:spcAft>
                          <a:spcPts val="0"/>
                        </a:spcAft>
                        <a:buNone/>
                      </a:pPr>
                      <a:r>
                        <a:rPr b="1" lang="en-GB" sz="1100">
                          <a:solidFill>
                            <a:srgbClr val="FFFFFF"/>
                          </a:solidFill>
                          <a:latin typeface="Calibri"/>
                          <a:ea typeface="Calibri"/>
                          <a:cs typeface="Calibri"/>
                          <a:sym typeface="Calibri"/>
                        </a:rPr>
                        <a:t>PASSWORD = 1234</a:t>
                      </a:r>
                      <a:endParaRPr b="1" sz="1100">
                        <a:solidFill>
                          <a:srgbClr val="FFFFFF"/>
                        </a:solidFill>
                        <a:latin typeface="Calibri"/>
                        <a:ea typeface="Calibri"/>
                        <a:cs typeface="Calibri"/>
                        <a:sym typeface="Calibri"/>
                      </a:endParaRPr>
                    </a:p>
                    <a:p>
                      <a:pPr indent="0" lvl="0" marL="0" rtl="0" algn="l">
                        <a:spcBef>
                          <a:spcPts val="0"/>
                        </a:spcBef>
                        <a:spcAft>
                          <a:spcPts val="0"/>
                        </a:spcAft>
                        <a:buNone/>
                      </a:pPr>
                      <a:r>
                        <a:rPr b="1" lang="en-GB" sz="1100">
                          <a:solidFill>
                            <a:srgbClr val="FFFFFF"/>
                          </a:solidFill>
                          <a:latin typeface="Calibri"/>
                          <a:ea typeface="Calibri"/>
                          <a:cs typeface="Calibri"/>
                          <a:sym typeface="Calibri"/>
                        </a:rPr>
                        <a:t>CLICK ON LOGIN BUTTON</a:t>
                      </a:r>
                      <a:endParaRPr b="1" sz="1100">
                        <a:solidFill>
                          <a:srgbClr val="FFFFFF"/>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rgbClr val="FFFFFF"/>
                        </a:buClr>
                        <a:buSzPts val="1100"/>
                        <a:buFont typeface="Calibri"/>
                        <a:buAutoNum type="arabicParenR"/>
                      </a:pPr>
                      <a:r>
                        <a:rPr lang="en-GB" sz="1100">
                          <a:solidFill>
                            <a:srgbClr val="FFFFFF"/>
                          </a:solidFill>
                          <a:latin typeface="Calibri"/>
                          <a:ea typeface="Calibri"/>
                          <a:cs typeface="Calibri"/>
                          <a:sym typeface="Calibri"/>
                        </a:rPr>
                        <a:t>USERNAME = “ABC”</a:t>
                      </a:r>
                      <a:endParaRPr sz="1100">
                        <a:solidFill>
                          <a:srgbClr val="FFFFFF"/>
                        </a:solidFill>
                        <a:latin typeface="Calibri"/>
                        <a:ea typeface="Calibri"/>
                        <a:cs typeface="Calibri"/>
                        <a:sym typeface="Calibri"/>
                      </a:endParaRPr>
                    </a:p>
                    <a:p>
                      <a:pPr indent="0" lvl="0" marL="228600" rtl="0" algn="l">
                        <a:spcBef>
                          <a:spcPts val="1000"/>
                        </a:spcBef>
                        <a:spcAft>
                          <a:spcPts val="0"/>
                        </a:spcAft>
                        <a:buNone/>
                      </a:pPr>
                      <a:r>
                        <a:rPr lang="en-GB" sz="1100">
                          <a:solidFill>
                            <a:srgbClr val="FFFFFF"/>
                          </a:solidFill>
                          <a:latin typeface="Calibri"/>
                          <a:ea typeface="Calibri"/>
                          <a:cs typeface="Calibri"/>
                          <a:sym typeface="Calibri"/>
                        </a:rPr>
                        <a:t>PASSWORD = “123”</a:t>
                      </a:r>
                      <a:endParaRPr sz="1100">
                        <a:solidFill>
                          <a:srgbClr val="FFFFFF"/>
                        </a:solidFill>
                        <a:latin typeface="Calibri"/>
                        <a:ea typeface="Calibri"/>
                        <a:cs typeface="Calibri"/>
                        <a:sym typeface="Calibri"/>
                      </a:endParaRPr>
                    </a:p>
                    <a:p>
                      <a:pPr indent="-298450" lvl="0" marL="457200" rtl="0" algn="l">
                        <a:lnSpc>
                          <a:spcPct val="115000"/>
                        </a:lnSpc>
                        <a:spcBef>
                          <a:spcPts val="0"/>
                        </a:spcBef>
                        <a:spcAft>
                          <a:spcPts val="0"/>
                        </a:spcAft>
                        <a:buClr>
                          <a:srgbClr val="FFFFFF"/>
                        </a:buClr>
                        <a:buSzPts val="1100"/>
                        <a:buFont typeface="Calibri"/>
                        <a:buAutoNum type="arabicParenR"/>
                      </a:pPr>
                      <a:r>
                        <a:rPr lang="en-GB" sz="1100">
                          <a:solidFill>
                            <a:srgbClr val="FFFFFF"/>
                          </a:solidFill>
                          <a:latin typeface="Calibri"/>
                          <a:ea typeface="Calibri"/>
                          <a:cs typeface="Calibri"/>
                          <a:sym typeface="Calibri"/>
                        </a:rPr>
                        <a:t>USERNAME = “ABCD”</a:t>
                      </a:r>
                      <a:endParaRPr sz="1100">
                        <a:solidFill>
                          <a:srgbClr val="FFFFFF"/>
                        </a:solidFill>
                        <a:latin typeface="Calibri"/>
                        <a:ea typeface="Calibri"/>
                        <a:cs typeface="Calibri"/>
                        <a:sym typeface="Calibri"/>
                      </a:endParaRPr>
                    </a:p>
                    <a:p>
                      <a:pPr indent="0" lvl="0" marL="228600" rtl="0" algn="l">
                        <a:spcBef>
                          <a:spcPts val="1000"/>
                        </a:spcBef>
                        <a:spcAft>
                          <a:spcPts val="0"/>
                        </a:spcAft>
                        <a:buNone/>
                      </a:pPr>
                      <a:r>
                        <a:rPr lang="en-GB" sz="1100">
                          <a:solidFill>
                            <a:srgbClr val="FFFFFF"/>
                          </a:solidFill>
                          <a:latin typeface="Calibri"/>
                          <a:ea typeface="Calibri"/>
                          <a:cs typeface="Calibri"/>
                          <a:sym typeface="Calibri"/>
                        </a:rPr>
                        <a:t>PASSWORD = “1234”</a:t>
                      </a:r>
                      <a:endParaRPr sz="1100">
                        <a:solidFill>
                          <a:srgbClr val="FFFFFF"/>
                        </a:solidFill>
                        <a:latin typeface="Calibri"/>
                        <a:ea typeface="Calibri"/>
                        <a:cs typeface="Calibri"/>
                        <a:sym typeface="Calibri"/>
                      </a:endParaRPr>
                    </a:p>
                    <a:p>
                      <a:pPr indent="-298450" lvl="0" marL="457200" rtl="0" algn="l">
                        <a:lnSpc>
                          <a:spcPct val="115000"/>
                        </a:lnSpc>
                        <a:spcBef>
                          <a:spcPts val="0"/>
                        </a:spcBef>
                        <a:spcAft>
                          <a:spcPts val="0"/>
                        </a:spcAft>
                        <a:buClr>
                          <a:srgbClr val="FFFFFF"/>
                        </a:buClr>
                        <a:buSzPts val="1100"/>
                        <a:buFont typeface="Calibri"/>
                        <a:buAutoNum type="arabicParenR"/>
                      </a:pPr>
                      <a:r>
                        <a:rPr lang="en-GB" sz="1100">
                          <a:solidFill>
                            <a:srgbClr val="FFFFFF"/>
                          </a:solidFill>
                          <a:latin typeface="Calibri"/>
                          <a:ea typeface="Calibri"/>
                          <a:cs typeface="Calibri"/>
                          <a:sym typeface="Calibri"/>
                        </a:rPr>
                        <a:t>USERNAME = “ABC”</a:t>
                      </a:r>
                      <a:endParaRPr sz="1100">
                        <a:solidFill>
                          <a:srgbClr val="FFFFFF"/>
                        </a:solidFill>
                        <a:latin typeface="Calibri"/>
                        <a:ea typeface="Calibri"/>
                        <a:cs typeface="Calibri"/>
                        <a:sym typeface="Calibri"/>
                      </a:endParaRPr>
                    </a:p>
                    <a:p>
                      <a:pPr indent="0" lvl="0" marL="228600" rtl="0" algn="l">
                        <a:spcBef>
                          <a:spcPts val="1000"/>
                        </a:spcBef>
                        <a:spcAft>
                          <a:spcPts val="0"/>
                        </a:spcAft>
                        <a:buNone/>
                      </a:pPr>
                      <a:r>
                        <a:rPr lang="en-GB" sz="1100">
                          <a:solidFill>
                            <a:srgbClr val="FFFFFF"/>
                          </a:solidFill>
                          <a:latin typeface="Calibri"/>
                          <a:ea typeface="Calibri"/>
                          <a:cs typeface="Calibri"/>
                          <a:sym typeface="Calibri"/>
                        </a:rPr>
                        <a:t>PASSWORD = “1234”</a:t>
                      </a:r>
                      <a:endParaRPr sz="1100">
                        <a:solidFill>
                          <a:srgbClr val="FFFFFF"/>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rgbClr val="FFFFFF"/>
                        </a:buClr>
                        <a:buSzPts val="1100"/>
                        <a:buFont typeface="Calibri"/>
                        <a:buAutoNum type="arabicParenR"/>
                      </a:pPr>
                      <a:r>
                        <a:rPr lang="en-GB" sz="1100">
                          <a:solidFill>
                            <a:srgbClr val="FFFFFF"/>
                          </a:solidFill>
                          <a:latin typeface="Calibri"/>
                          <a:ea typeface="Calibri"/>
                          <a:cs typeface="Calibri"/>
                          <a:sym typeface="Calibri"/>
                        </a:rPr>
                        <a:t>“PLEASE ENTER VALID CREDENTIALS”</a:t>
                      </a:r>
                      <a:endParaRPr sz="1100">
                        <a:solidFill>
                          <a:srgbClr val="FFFFFF"/>
                        </a:solidFill>
                        <a:latin typeface="Calibri"/>
                        <a:ea typeface="Calibri"/>
                        <a:cs typeface="Calibri"/>
                        <a:sym typeface="Calibri"/>
                      </a:endParaRPr>
                    </a:p>
                    <a:p>
                      <a:pPr indent="-298450" lvl="0" marL="457200" rtl="0" algn="l">
                        <a:lnSpc>
                          <a:spcPct val="115000"/>
                        </a:lnSpc>
                        <a:spcBef>
                          <a:spcPts val="0"/>
                        </a:spcBef>
                        <a:spcAft>
                          <a:spcPts val="0"/>
                        </a:spcAft>
                        <a:buClr>
                          <a:srgbClr val="FFFFFF"/>
                        </a:buClr>
                        <a:buSzPts val="1100"/>
                        <a:buFont typeface="Calibri"/>
                        <a:buAutoNum type="arabicParenR"/>
                      </a:pPr>
                      <a:r>
                        <a:rPr lang="en-GB" sz="1100">
                          <a:solidFill>
                            <a:srgbClr val="FFFFFF"/>
                          </a:solidFill>
                          <a:latin typeface="Calibri"/>
                          <a:ea typeface="Calibri"/>
                          <a:cs typeface="Calibri"/>
                          <a:sym typeface="Calibri"/>
                        </a:rPr>
                        <a:t>“PLEASE ENTER VALID CREDENTIALS”</a:t>
                      </a:r>
                      <a:endParaRPr sz="1100">
                        <a:solidFill>
                          <a:srgbClr val="FFFFFF"/>
                        </a:solidFill>
                        <a:latin typeface="Calibri"/>
                        <a:ea typeface="Calibri"/>
                        <a:cs typeface="Calibri"/>
                        <a:sym typeface="Calibri"/>
                      </a:endParaRPr>
                    </a:p>
                    <a:p>
                      <a:pPr indent="-298450" lvl="0" marL="457200" rtl="0" algn="l">
                        <a:lnSpc>
                          <a:spcPct val="115000"/>
                        </a:lnSpc>
                        <a:spcBef>
                          <a:spcPts val="0"/>
                        </a:spcBef>
                        <a:spcAft>
                          <a:spcPts val="1000"/>
                        </a:spcAft>
                        <a:buClr>
                          <a:srgbClr val="FFFFFF"/>
                        </a:buClr>
                        <a:buSzPts val="1100"/>
                        <a:buFont typeface="Calibri"/>
                        <a:buAutoNum type="arabicParenR"/>
                      </a:pPr>
                      <a:r>
                        <a:rPr lang="en-GB" sz="1100">
                          <a:solidFill>
                            <a:srgbClr val="FFFFFF"/>
                          </a:solidFill>
                          <a:latin typeface="Calibri"/>
                          <a:ea typeface="Calibri"/>
                          <a:cs typeface="Calibri"/>
                          <a:sym typeface="Calibri"/>
                        </a:rPr>
                        <a:t>“LOGIN </a:t>
                      </a:r>
                      <a:r>
                        <a:rPr lang="en-GB" sz="1100">
                          <a:solidFill>
                            <a:srgbClr val="FFFFFF"/>
                          </a:solidFill>
                          <a:latin typeface="Calibri"/>
                          <a:ea typeface="Calibri"/>
                          <a:cs typeface="Calibri"/>
                          <a:sym typeface="Calibri"/>
                        </a:rPr>
                        <a:t>SUCCESSFUL</a:t>
                      </a:r>
                      <a:r>
                        <a:rPr lang="en-GB" sz="1100">
                          <a:solidFill>
                            <a:srgbClr val="FFFFFF"/>
                          </a:solidFill>
                          <a:latin typeface="Calibri"/>
                          <a:ea typeface="Calibri"/>
                          <a:cs typeface="Calibri"/>
                          <a:sym typeface="Calibri"/>
                        </a:rPr>
                        <a:t>”</a:t>
                      </a:r>
                      <a:endParaRPr sz="1100">
                        <a:solidFill>
                          <a:srgbClr val="FFFFFF"/>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685800" rtl="0" algn="l">
                        <a:lnSpc>
                          <a:spcPct val="115000"/>
                        </a:lnSpc>
                        <a:spcBef>
                          <a:spcPts val="0"/>
                        </a:spcBef>
                        <a:spcAft>
                          <a:spcPts val="0"/>
                        </a:spcAft>
                        <a:buClr>
                          <a:srgbClr val="FFFFFF"/>
                        </a:buClr>
                        <a:buSzPts val="1100"/>
                        <a:buFont typeface="Calibri"/>
                        <a:buAutoNum type="arabicParenR"/>
                      </a:pPr>
                      <a:r>
                        <a:rPr lang="en-GB" sz="1100">
                          <a:solidFill>
                            <a:srgbClr val="FFFFFF"/>
                          </a:solidFill>
                          <a:latin typeface="Calibri"/>
                          <a:ea typeface="Calibri"/>
                          <a:cs typeface="Calibri"/>
                          <a:sym typeface="Calibri"/>
                        </a:rPr>
                        <a:t>“PLEASE ENTER VALID CREDENTIALS”</a:t>
                      </a:r>
                      <a:endParaRPr sz="1100">
                        <a:solidFill>
                          <a:srgbClr val="FFFFFF"/>
                        </a:solidFill>
                        <a:latin typeface="Calibri"/>
                        <a:ea typeface="Calibri"/>
                        <a:cs typeface="Calibri"/>
                        <a:sym typeface="Calibri"/>
                      </a:endParaRPr>
                    </a:p>
                    <a:p>
                      <a:pPr indent="-298450" lvl="0" marL="685800" rtl="0" algn="l">
                        <a:lnSpc>
                          <a:spcPct val="115000"/>
                        </a:lnSpc>
                        <a:spcBef>
                          <a:spcPts val="0"/>
                        </a:spcBef>
                        <a:spcAft>
                          <a:spcPts val="0"/>
                        </a:spcAft>
                        <a:buClr>
                          <a:srgbClr val="FFFFFF"/>
                        </a:buClr>
                        <a:buSzPts val="1100"/>
                        <a:buFont typeface="Calibri"/>
                        <a:buAutoNum type="arabicParenR"/>
                      </a:pPr>
                      <a:r>
                        <a:rPr lang="en-GB" sz="1100">
                          <a:solidFill>
                            <a:srgbClr val="FFFFFF"/>
                          </a:solidFill>
                          <a:latin typeface="Calibri"/>
                          <a:ea typeface="Calibri"/>
                          <a:cs typeface="Calibri"/>
                          <a:sym typeface="Calibri"/>
                        </a:rPr>
                        <a:t>“PLEASE ENTER VALID CREDENTIALS”</a:t>
                      </a:r>
                      <a:endParaRPr sz="1100">
                        <a:solidFill>
                          <a:srgbClr val="FFFFFF"/>
                        </a:solidFill>
                        <a:latin typeface="Calibri"/>
                        <a:ea typeface="Calibri"/>
                        <a:cs typeface="Calibri"/>
                        <a:sym typeface="Calibri"/>
                      </a:endParaRPr>
                    </a:p>
                    <a:p>
                      <a:pPr indent="-298450" lvl="0" marL="685800" rtl="0" algn="l">
                        <a:lnSpc>
                          <a:spcPct val="115000"/>
                        </a:lnSpc>
                        <a:spcBef>
                          <a:spcPts val="0"/>
                        </a:spcBef>
                        <a:spcAft>
                          <a:spcPts val="1000"/>
                        </a:spcAft>
                        <a:buClr>
                          <a:srgbClr val="FFFFFF"/>
                        </a:buClr>
                        <a:buSzPts val="1100"/>
                        <a:buFont typeface="Calibri"/>
                        <a:buAutoNum type="arabicParenR"/>
                      </a:pPr>
                      <a:r>
                        <a:rPr lang="en-GB" sz="1100">
                          <a:solidFill>
                            <a:srgbClr val="FFFFFF"/>
                          </a:solidFill>
                          <a:latin typeface="Calibri"/>
                          <a:ea typeface="Calibri"/>
                          <a:cs typeface="Calibri"/>
                          <a:sym typeface="Calibri"/>
                        </a:rPr>
                        <a:t>“LOGIN SUCCESSFULL”</a:t>
                      </a:r>
                      <a:endParaRPr sz="1100">
                        <a:solidFill>
                          <a:srgbClr val="FFFFFF"/>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881425">
                <a:tc>
                  <a:txBody>
                    <a:bodyPr/>
                    <a:lstStyle/>
                    <a:p>
                      <a:pPr indent="0" lvl="0" marL="0" rtl="0" algn="l">
                        <a:spcBef>
                          <a:spcPts val="0"/>
                        </a:spcBef>
                        <a:spcAft>
                          <a:spcPts val="0"/>
                        </a:spcAft>
                        <a:buNone/>
                      </a:pPr>
                      <a:r>
                        <a:rPr b="1" lang="en-GB" sz="1100">
                          <a:solidFill>
                            <a:srgbClr val="FFFFFF"/>
                          </a:solidFill>
                          <a:latin typeface="Calibri"/>
                          <a:ea typeface="Calibri"/>
                          <a:cs typeface="Calibri"/>
                          <a:sym typeface="Calibri"/>
                        </a:rPr>
                        <a:t>PAYFEE :</a:t>
                      </a:r>
                      <a:endParaRPr b="1" sz="1100">
                        <a:solidFill>
                          <a:srgbClr val="FFFFFF"/>
                        </a:solidFill>
                        <a:latin typeface="Calibri"/>
                        <a:ea typeface="Calibri"/>
                        <a:cs typeface="Calibri"/>
                        <a:sym typeface="Calibri"/>
                      </a:endParaRPr>
                    </a:p>
                    <a:p>
                      <a:pPr indent="0" lvl="0" marL="0" rtl="0" algn="l">
                        <a:spcBef>
                          <a:spcPts val="0"/>
                        </a:spcBef>
                        <a:spcAft>
                          <a:spcPts val="0"/>
                        </a:spcAft>
                        <a:buNone/>
                      </a:pPr>
                      <a:r>
                        <a:rPr b="1" lang="en-GB" sz="1100">
                          <a:solidFill>
                            <a:srgbClr val="FFFFFF"/>
                          </a:solidFill>
                          <a:latin typeface="Calibri"/>
                          <a:ea typeface="Calibri"/>
                          <a:cs typeface="Calibri"/>
                          <a:sym typeface="Calibri"/>
                        </a:rPr>
                        <a:t>AMOUNT = REQ;</a:t>
                      </a:r>
                      <a:endParaRPr b="1" sz="1100">
                        <a:solidFill>
                          <a:srgbClr val="FFFFFF"/>
                        </a:solidFill>
                        <a:latin typeface="Calibri"/>
                        <a:ea typeface="Calibri"/>
                        <a:cs typeface="Calibri"/>
                        <a:sym typeface="Calibri"/>
                      </a:endParaRPr>
                    </a:p>
                    <a:p>
                      <a:pPr indent="0" lvl="0" marL="0" rtl="0" algn="l">
                        <a:spcBef>
                          <a:spcPts val="0"/>
                        </a:spcBef>
                        <a:spcAft>
                          <a:spcPts val="0"/>
                        </a:spcAft>
                        <a:buNone/>
                      </a:pPr>
                      <a:r>
                        <a:rPr b="1" lang="en-GB" sz="1100">
                          <a:solidFill>
                            <a:srgbClr val="FFFFFF"/>
                          </a:solidFill>
                          <a:latin typeface="Calibri"/>
                          <a:ea typeface="Calibri"/>
                          <a:cs typeface="Calibri"/>
                          <a:sym typeface="Calibri"/>
                        </a:rPr>
                        <a:t>CLICK ON PAY BUTTON</a:t>
                      </a:r>
                      <a:endParaRPr b="1" sz="1100">
                        <a:solidFill>
                          <a:srgbClr val="FFFFFF"/>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rgbClr val="FFFFFF"/>
                        </a:buClr>
                        <a:buSzPts val="1100"/>
                        <a:buFont typeface="Calibri"/>
                        <a:buAutoNum type="arabicParenR"/>
                      </a:pPr>
                      <a:r>
                        <a:rPr lang="en-GB" sz="1100">
                          <a:solidFill>
                            <a:srgbClr val="FFFFFF"/>
                          </a:solidFill>
                          <a:latin typeface="Calibri"/>
                          <a:ea typeface="Calibri"/>
                          <a:cs typeface="Calibri"/>
                          <a:sym typeface="Calibri"/>
                        </a:rPr>
                        <a:t>AMOUNT = REQ(BY DEFAULT)</a:t>
                      </a:r>
                      <a:endParaRPr sz="1100">
                        <a:solidFill>
                          <a:srgbClr val="FFFFFF"/>
                        </a:solidFill>
                        <a:latin typeface="Calibri"/>
                        <a:ea typeface="Calibri"/>
                        <a:cs typeface="Calibri"/>
                        <a:sym typeface="Calibri"/>
                      </a:endParaRPr>
                    </a:p>
                    <a:p>
                      <a:pPr indent="0" lvl="0" marL="457200" rtl="0" algn="l">
                        <a:lnSpc>
                          <a:spcPct val="115000"/>
                        </a:lnSpc>
                        <a:spcBef>
                          <a:spcPts val="0"/>
                        </a:spcBef>
                        <a:spcAft>
                          <a:spcPts val="1000"/>
                        </a:spcAft>
                        <a:buNone/>
                      </a:pPr>
                      <a:r>
                        <a:rPr lang="en-GB" sz="1100">
                          <a:solidFill>
                            <a:srgbClr val="FFFFFF"/>
                          </a:solidFill>
                          <a:latin typeface="Calibri"/>
                          <a:ea typeface="Calibri"/>
                          <a:cs typeface="Calibri"/>
                          <a:sym typeface="Calibri"/>
                        </a:rPr>
                        <a:t>PAY</a:t>
                      </a:r>
                      <a:endParaRPr sz="1100">
                        <a:solidFill>
                          <a:srgbClr val="FFFFFF"/>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rgbClr val="FFFFFF"/>
                        </a:buClr>
                        <a:buSzPts val="1100"/>
                        <a:buFont typeface="Calibri"/>
                        <a:buAutoNum type="arabicParenR"/>
                      </a:pPr>
                      <a:r>
                        <a:rPr lang="en-GB" sz="1100">
                          <a:solidFill>
                            <a:srgbClr val="FFFFFF"/>
                          </a:solidFill>
                          <a:latin typeface="Calibri"/>
                          <a:ea typeface="Calibri"/>
                          <a:cs typeface="Calibri"/>
                          <a:sym typeface="Calibri"/>
                        </a:rPr>
                        <a:t>FEE PAYMENT SUCCESS</a:t>
                      </a:r>
                      <a:endParaRPr sz="1100">
                        <a:solidFill>
                          <a:srgbClr val="FFFFFF"/>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rgbClr val="FFFFFF"/>
                        </a:buClr>
                        <a:buSzPts val="1100"/>
                        <a:buFont typeface="Calibri"/>
                        <a:buAutoNum type="arabicParenR"/>
                      </a:pPr>
                      <a:r>
                        <a:rPr lang="en-GB" sz="1100">
                          <a:solidFill>
                            <a:srgbClr val="FFFFFF"/>
                          </a:solidFill>
                          <a:latin typeface="Calibri"/>
                          <a:ea typeface="Calibri"/>
                          <a:cs typeface="Calibri"/>
                          <a:sym typeface="Calibri"/>
                        </a:rPr>
                        <a:t>FEE PAYMENT SUCCESS</a:t>
                      </a:r>
                      <a:endParaRPr sz="1100">
                        <a:solidFill>
                          <a:srgbClr val="FFFFFF"/>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bl>
          </a:graphicData>
        </a:graphic>
      </p:graphicFrame>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78"/>
          <p:cNvSpPr txBox="1"/>
          <p:nvPr/>
        </p:nvSpPr>
        <p:spPr>
          <a:xfrm>
            <a:off x="0" y="0"/>
            <a:ext cx="9144000" cy="9141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b="1" lang="en-GB" sz="3800">
                <a:solidFill>
                  <a:schemeClr val="accent6"/>
                </a:solidFill>
                <a:latin typeface="Montserrat"/>
                <a:ea typeface="Montserrat"/>
                <a:cs typeface="Montserrat"/>
                <a:sym typeface="Montserrat"/>
              </a:rPr>
              <a:t>Test Plan</a:t>
            </a:r>
            <a:endParaRPr b="1" sz="3800">
              <a:solidFill>
                <a:schemeClr val="accent6"/>
              </a:solidFill>
              <a:latin typeface="Montserrat"/>
              <a:ea typeface="Montserrat"/>
              <a:cs typeface="Montserrat"/>
              <a:sym typeface="Montserrat"/>
            </a:endParaRPr>
          </a:p>
        </p:txBody>
      </p:sp>
      <p:graphicFrame>
        <p:nvGraphicFramePr>
          <p:cNvPr id="636" name="Google Shape;636;p78"/>
          <p:cNvGraphicFramePr/>
          <p:nvPr/>
        </p:nvGraphicFramePr>
        <p:xfrm>
          <a:off x="1109438" y="1055250"/>
          <a:ext cx="3000000" cy="3000000"/>
        </p:xfrm>
        <a:graphic>
          <a:graphicData uri="http://schemas.openxmlformats.org/drawingml/2006/table">
            <a:tbl>
              <a:tblPr bandRow="1" firstCol="1" firstRow="1">
                <a:noFill/>
                <a:tableStyleId>{F83D0EA2-4F75-48B5-BD39-E9772603875F}</a:tableStyleId>
              </a:tblPr>
              <a:tblGrid>
                <a:gridCol w="1720400"/>
                <a:gridCol w="1970675"/>
                <a:gridCol w="1994900"/>
                <a:gridCol w="2044950"/>
              </a:tblGrid>
              <a:tr h="2282100">
                <a:tc>
                  <a:txBody>
                    <a:bodyPr/>
                    <a:lstStyle/>
                    <a:p>
                      <a:pPr indent="0" lvl="0" marL="0" rtl="0" algn="l">
                        <a:spcBef>
                          <a:spcPts val="0"/>
                        </a:spcBef>
                        <a:spcAft>
                          <a:spcPts val="0"/>
                        </a:spcAft>
                        <a:buNone/>
                      </a:pPr>
                      <a:r>
                        <a:rPr b="1" lang="en-GB" sz="1100">
                          <a:solidFill>
                            <a:schemeClr val="lt1"/>
                          </a:solidFill>
                          <a:latin typeface="Calibri"/>
                          <a:ea typeface="Calibri"/>
                          <a:cs typeface="Calibri"/>
                          <a:sym typeface="Calibri"/>
                        </a:rPr>
                        <a:t>NOTIFY :</a:t>
                      </a:r>
                      <a:endParaRPr b="1" sz="1100">
                        <a:solidFill>
                          <a:schemeClr val="lt1"/>
                        </a:solidFill>
                        <a:latin typeface="Calibri"/>
                        <a:ea typeface="Calibri"/>
                        <a:cs typeface="Calibri"/>
                        <a:sym typeface="Calibri"/>
                      </a:endParaRPr>
                    </a:p>
                    <a:p>
                      <a:pPr indent="0" lvl="0" marL="0" rtl="0" algn="l">
                        <a:spcBef>
                          <a:spcPts val="0"/>
                        </a:spcBef>
                        <a:spcAft>
                          <a:spcPts val="0"/>
                        </a:spcAft>
                        <a:buNone/>
                      </a:pPr>
                      <a:r>
                        <a:rPr b="1" lang="en-GB" sz="1100">
                          <a:solidFill>
                            <a:schemeClr val="lt1"/>
                          </a:solidFill>
                          <a:latin typeface="Calibri"/>
                          <a:ea typeface="Calibri"/>
                          <a:cs typeface="Calibri"/>
                          <a:sym typeface="Calibri"/>
                        </a:rPr>
                        <a:t>TEXT FIELD = “REQUIRED NOTIFICATION”</a:t>
                      </a:r>
                      <a:endParaRPr b="1" sz="1100">
                        <a:solidFill>
                          <a:schemeClr val="lt1"/>
                        </a:solidFill>
                        <a:latin typeface="Calibri"/>
                        <a:ea typeface="Calibri"/>
                        <a:cs typeface="Calibri"/>
                        <a:sym typeface="Calibri"/>
                      </a:endParaRPr>
                    </a:p>
                    <a:p>
                      <a:pPr indent="0" lvl="0" marL="0" rtl="0" algn="l">
                        <a:spcBef>
                          <a:spcPts val="0"/>
                        </a:spcBef>
                        <a:spcAft>
                          <a:spcPts val="0"/>
                        </a:spcAft>
                        <a:buNone/>
                      </a:pPr>
                      <a:r>
                        <a:rPr b="1" lang="en-GB" sz="1100">
                          <a:solidFill>
                            <a:schemeClr val="lt1"/>
                          </a:solidFill>
                          <a:latin typeface="Calibri"/>
                          <a:ea typeface="Calibri"/>
                          <a:cs typeface="Calibri"/>
                          <a:sym typeface="Calibri"/>
                        </a:rPr>
                        <a:t>CLICK ON SEND BUTTON</a:t>
                      </a:r>
                      <a:endParaRPr b="1"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TEXT FIELD =</a:t>
                      </a:r>
                      <a:endParaRPr b="0" sz="1100">
                        <a:solidFill>
                          <a:schemeClr val="lt1"/>
                        </a:solidFill>
                        <a:latin typeface="Calibri"/>
                        <a:ea typeface="Calibri"/>
                        <a:cs typeface="Calibri"/>
                        <a:sym typeface="Calibri"/>
                      </a:endParaRPr>
                    </a:p>
                    <a:p>
                      <a:pPr indent="0" lvl="0" marL="457200" rtl="0" algn="l">
                        <a:lnSpc>
                          <a:spcPct val="115000"/>
                        </a:lnSpc>
                        <a:spcBef>
                          <a:spcPts val="0"/>
                        </a:spcBef>
                        <a:spcAft>
                          <a:spcPts val="0"/>
                        </a:spcAft>
                        <a:buNone/>
                      </a:pPr>
                      <a:r>
                        <a:rPr b="0" lang="en-GB" sz="1100">
                          <a:solidFill>
                            <a:schemeClr val="lt1"/>
                          </a:solidFill>
                          <a:latin typeface="Calibri"/>
                          <a:ea typeface="Calibri"/>
                          <a:cs typeface="Calibri"/>
                          <a:sym typeface="Calibri"/>
                        </a:rPr>
                        <a:t>“TEST NOTIFY”</a:t>
                      </a:r>
                      <a:endParaRPr b="0"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TEXT FIELD =</a:t>
                      </a:r>
                      <a:endParaRPr b="0" sz="1100">
                        <a:solidFill>
                          <a:schemeClr val="lt1"/>
                        </a:solidFill>
                        <a:latin typeface="Calibri"/>
                        <a:ea typeface="Calibri"/>
                        <a:cs typeface="Calibri"/>
                        <a:sym typeface="Calibri"/>
                      </a:endParaRPr>
                    </a:p>
                    <a:p>
                      <a:pPr indent="0" lvl="0" marL="457200" rtl="0" algn="l">
                        <a:lnSpc>
                          <a:spcPct val="115000"/>
                        </a:lnSpc>
                        <a:spcBef>
                          <a:spcPts val="0"/>
                        </a:spcBef>
                        <a:spcAft>
                          <a:spcPts val="0"/>
                        </a:spcAft>
                        <a:buNone/>
                      </a:pPr>
                      <a:r>
                        <a:rPr b="0" lang="en-GB" sz="1100">
                          <a:solidFill>
                            <a:schemeClr val="lt1"/>
                          </a:solidFill>
                          <a:latin typeface="Calibri"/>
                          <a:ea typeface="Calibri"/>
                          <a:cs typeface="Calibri"/>
                          <a:sym typeface="Calibri"/>
                        </a:rPr>
                        <a:t>“TEST NOTIFY”</a:t>
                      </a:r>
                      <a:endParaRPr b="0"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TEXT FIELD =</a:t>
                      </a:r>
                      <a:endParaRPr b="0" sz="1100">
                        <a:solidFill>
                          <a:schemeClr val="lt1"/>
                        </a:solidFill>
                        <a:latin typeface="Calibri"/>
                        <a:ea typeface="Calibri"/>
                        <a:cs typeface="Calibri"/>
                        <a:sym typeface="Calibri"/>
                      </a:endParaRPr>
                    </a:p>
                    <a:p>
                      <a:pPr indent="0" lvl="0" marL="457200" rtl="0" algn="l">
                        <a:lnSpc>
                          <a:spcPct val="115000"/>
                        </a:lnSpc>
                        <a:spcBef>
                          <a:spcPts val="0"/>
                        </a:spcBef>
                        <a:spcAft>
                          <a:spcPts val="0"/>
                        </a:spcAft>
                        <a:buNone/>
                      </a:pPr>
                      <a:r>
                        <a:rPr b="0" lang="en-GB" sz="1100">
                          <a:solidFill>
                            <a:schemeClr val="lt1"/>
                          </a:solidFill>
                          <a:latin typeface="Calibri"/>
                          <a:ea typeface="Calibri"/>
                          <a:cs typeface="Calibri"/>
                          <a:sym typeface="Calibri"/>
                        </a:rPr>
                        <a:t>“TEST NOTIFY”</a:t>
                      </a:r>
                      <a:endParaRPr b="0" sz="1100">
                        <a:solidFill>
                          <a:schemeClr val="lt1"/>
                        </a:solidFill>
                        <a:latin typeface="Calibri"/>
                        <a:ea typeface="Calibri"/>
                        <a:cs typeface="Calibri"/>
                        <a:sym typeface="Calibri"/>
                      </a:endParaRPr>
                    </a:p>
                    <a:p>
                      <a:pPr indent="0" lvl="0" marL="457200" rtl="0" algn="l">
                        <a:lnSpc>
                          <a:spcPct val="115000"/>
                        </a:lnSpc>
                        <a:spcBef>
                          <a:spcPts val="0"/>
                        </a:spcBef>
                        <a:spcAft>
                          <a:spcPts val="0"/>
                        </a:spcAft>
                        <a:buNone/>
                      </a:pPr>
                      <a:r>
                        <a:t/>
                      </a:r>
                      <a:endParaRPr b="0" sz="1100">
                        <a:solidFill>
                          <a:schemeClr val="lt1"/>
                        </a:solidFill>
                        <a:latin typeface="Calibri"/>
                        <a:ea typeface="Calibri"/>
                        <a:cs typeface="Calibri"/>
                        <a:sym typeface="Calibri"/>
                      </a:endParaRPr>
                    </a:p>
                    <a:p>
                      <a:pPr indent="0" lvl="0" marL="0" rtl="0" algn="l">
                        <a:spcBef>
                          <a:spcPts val="1000"/>
                        </a:spcBef>
                        <a:spcAft>
                          <a:spcPts val="0"/>
                        </a:spcAft>
                        <a:buNone/>
                      </a:pPr>
                      <a:r>
                        <a:t/>
                      </a:r>
                      <a:endParaRPr b="0"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“NOTIFICATION SENT SUCCESSFULLY”</a:t>
                      </a:r>
                      <a:endParaRPr b="0"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“NOTIFICATION SENT SUCCESSFULLY”</a:t>
                      </a:r>
                      <a:endParaRPr b="0" sz="1100">
                        <a:solidFill>
                          <a:schemeClr val="lt1"/>
                        </a:solidFill>
                        <a:latin typeface="Calibri"/>
                        <a:ea typeface="Calibri"/>
                        <a:cs typeface="Calibri"/>
                        <a:sym typeface="Calibri"/>
                      </a:endParaRPr>
                    </a:p>
                    <a:p>
                      <a:pPr indent="-298450" lvl="0" marL="457200" rtl="0" algn="l">
                        <a:lnSpc>
                          <a:spcPct val="115000"/>
                        </a:lnSpc>
                        <a:spcBef>
                          <a:spcPts val="0"/>
                        </a:spcBef>
                        <a:spcAft>
                          <a:spcPts val="1000"/>
                        </a:spcAft>
                        <a:buClr>
                          <a:schemeClr val="lt1"/>
                        </a:buClr>
                        <a:buSzPts val="1100"/>
                        <a:buFont typeface="Calibri"/>
                        <a:buAutoNum type="arabicParenR"/>
                      </a:pPr>
                      <a:r>
                        <a:rPr b="0" lang="en-GB" sz="1100">
                          <a:solidFill>
                            <a:schemeClr val="lt1"/>
                          </a:solidFill>
                          <a:latin typeface="Calibri"/>
                          <a:ea typeface="Calibri"/>
                          <a:cs typeface="Calibri"/>
                          <a:sym typeface="Calibri"/>
                        </a:rPr>
                        <a:t>“NOTIFICATION SENT SUCCESSFULLY”</a:t>
                      </a:r>
                      <a:endParaRPr b="0"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“NOTIFICATION SENT SUCCESSFULLY”</a:t>
                      </a:r>
                      <a:endParaRPr b="0" sz="1100">
                        <a:solidFill>
                          <a:schemeClr val="lt1"/>
                        </a:solidFill>
                        <a:latin typeface="Calibri"/>
                        <a:ea typeface="Calibri"/>
                        <a:cs typeface="Calibri"/>
                        <a:sym typeface="Calibri"/>
                      </a:endParaRPr>
                    </a:p>
                    <a:p>
                      <a:pPr indent="0" lvl="0" marL="0" rtl="0" algn="l">
                        <a:spcBef>
                          <a:spcPts val="1000"/>
                        </a:spcBef>
                        <a:spcAft>
                          <a:spcPts val="0"/>
                        </a:spcAft>
                        <a:buNone/>
                      </a:pPr>
                      <a:r>
                        <a:t/>
                      </a:r>
                      <a:endParaRPr b="0"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“NOTIFICATION SENT SUCCESSFULLY”</a:t>
                      </a:r>
                      <a:endParaRPr b="0" sz="1100">
                        <a:solidFill>
                          <a:schemeClr val="lt1"/>
                        </a:solidFill>
                        <a:latin typeface="Calibri"/>
                        <a:ea typeface="Calibri"/>
                        <a:cs typeface="Calibri"/>
                        <a:sym typeface="Calibri"/>
                      </a:endParaRPr>
                    </a:p>
                    <a:p>
                      <a:pPr indent="0" lvl="0" marL="0" rtl="0" algn="l">
                        <a:spcBef>
                          <a:spcPts val="1000"/>
                        </a:spcBef>
                        <a:spcAft>
                          <a:spcPts val="0"/>
                        </a:spcAft>
                        <a:buNone/>
                      </a:pPr>
                      <a:r>
                        <a:t/>
                      </a:r>
                      <a:endParaRPr b="0"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“NOTIFICATION SENT SUCCESSFULLY”</a:t>
                      </a:r>
                      <a:endParaRPr b="0" sz="1100">
                        <a:solidFill>
                          <a:schemeClr val="lt1"/>
                        </a:solidFill>
                        <a:latin typeface="Calibri"/>
                        <a:ea typeface="Calibri"/>
                        <a:cs typeface="Calibri"/>
                        <a:sym typeface="Calibri"/>
                      </a:endParaRPr>
                    </a:p>
                    <a:p>
                      <a:pPr indent="0" lvl="0" marL="0" rtl="0" algn="l">
                        <a:spcBef>
                          <a:spcPts val="1000"/>
                        </a:spcBef>
                        <a:spcAft>
                          <a:spcPts val="0"/>
                        </a:spcAft>
                        <a:buNone/>
                      </a:pPr>
                      <a:r>
                        <a:t/>
                      </a:r>
                      <a:endParaRPr b="0"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r>
              <a:tr h="1394625">
                <a:tc>
                  <a:txBody>
                    <a:bodyPr/>
                    <a:lstStyle/>
                    <a:p>
                      <a:pPr indent="0" lvl="0" marL="0" rtl="0" algn="l">
                        <a:spcBef>
                          <a:spcPts val="0"/>
                        </a:spcBef>
                        <a:spcAft>
                          <a:spcPts val="0"/>
                        </a:spcAft>
                        <a:buNone/>
                      </a:pPr>
                      <a:r>
                        <a:rPr b="1" lang="en-GB" sz="1100">
                          <a:solidFill>
                            <a:schemeClr val="lt1"/>
                          </a:solidFill>
                          <a:latin typeface="Calibri"/>
                          <a:ea typeface="Calibri"/>
                          <a:cs typeface="Calibri"/>
                          <a:sym typeface="Calibri"/>
                        </a:rPr>
                        <a:t>ALLOTCATE_COURSE : </a:t>
                      </a:r>
                      <a:endParaRPr b="1" sz="1100">
                        <a:solidFill>
                          <a:schemeClr val="lt1"/>
                        </a:solidFill>
                        <a:latin typeface="Calibri"/>
                        <a:ea typeface="Calibri"/>
                        <a:cs typeface="Calibri"/>
                        <a:sym typeface="Calibri"/>
                      </a:endParaRPr>
                    </a:p>
                    <a:p>
                      <a:pPr indent="0" lvl="0" marL="0" rtl="0" algn="l">
                        <a:spcBef>
                          <a:spcPts val="0"/>
                        </a:spcBef>
                        <a:spcAft>
                          <a:spcPts val="0"/>
                        </a:spcAft>
                        <a:buNone/>
                      </a:pPr>
                      <a:r>
                        <a:rPr b="1" lang="en-GB" sz="1100">
                          <a:solidFill>
                            <a:schemeClr val="lt1"/>
                          </a:solidFill>
                          <a:latin typeface="Calibri"/>
                          <a:ea typeface="Calibri"/>
                          <a:cs typeface="Calibri"/>
                          <a:sym typeface="Calibri"/>
                        </a:rPr>
                        <a:t>COORDINATOR = “”;</a:t>
                      </a:r>
                      <a:endParaRPr b="1" sz="1100">
                        <a:solidFill>
                          <a:schemeClr val="lt1"/>
                        </a:solidFill>
                        <a:latin typeface="Calibri"/>
                        <a:ea typeface="Calibri"/>
                        <a:cs typeface="Calibri"/>
                        <a:sym typeface="Calibri"/>
                      </a:endParaRPr>
                    </a:p>
                    <a:p>
                      <a:pPr indent="0" lvl="0" marL="0" rtl="0" algn="l">
                        <a:spcBef>
                          <a:spcPts val="0"/>
                        </a:spcBef>
                        <a:spcAft>
                          <a:spcPts val="0"/>
                        </a:spcAft>
                        <a:buNone/>
                      </a:pPr>
                      <a:r>
                        <a:rPr b="1" lang="en-GB" sz="1100">
                          <a:solidFill>
                            <a:schemeClr val="lt1"/>
                          </a:solidFill>
                          <a:latin typeface="Calibri"/>
                          <a:ea typeface="Calibri"/>
                          <a:cs typeface="Calibri"/>
                          <a:sym typeface="Calibri"/>
                        </a:rPr>
                        <a:t>COURSE=””;</a:t>
                      </a:r>
                      <a:endParaRPr b="1" sz="1100">
                        <a:solidFill>
                          <a:schemeClr val="lt1"/>
                        </a:solidFill>
                        <a:latin typeface="Calibri"/>
                        <a:ea typeface="Calibri"/>
                        <a:cs typeface="Calibri"/>
                        <a:sym typeface="Calibri"/>
                      </a:endParaRPr>
                    </a:p>
                    <a:p>
                      <a:pPr indent="0" lvl="0" marL="0" rtl="0" algn="l">
                        <a:spcBef>
                          <a:spcPts val="0"/>
                        </a:spcBef>
                        <a:spcAft>
                          <a:spcPts val="0"/>
                        </a:spcAft>
                        <a:buNone/>
                      </a:pPr>
                      <a:r>
                        <a:rPr b="1" lang="en-GB" sz="1100">
                          <a:solidFill>
                            <a:schemeClr val="lt1"/>
                          </a:solidFill>
                          <a:latin typeface="Calibri"/>
                          <a:ea typeface="Calibri"/>
                          <a:cs typeface="Calibri"/>
                          <a:sym typeface="Calibri"/>
                        </a:rPr>
                        <a:t>CODE=””;</a:t>
                      </a:r>
                      <a:endParaRPr b="1"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COORDINATOR = “Triloki Pant”</a:t>
                      </a:r>
                      <a:endParaRPr sz="1100">
                        <a:solidFill>
                          <a:schemeClr val="lt1"/>
                        </a:solidFill>
                        <a:latin typeface="Calibri"/>
                        <a:ea typeface="Calibri"/>
                        <a:cs typeface="Calibri"/>
                        <a:sym typeface="Calibri"/>
                      </a:endParaRPr>
                    </a:p>
                    <a:p>
                      <a:pPr indent="0" lvl="0" marL="457200" rtl="0" algn="l">
                        <a:lnSpc>
                          <a:spcPct val="115000"/>
                        </a:lnSpc>
                        <a:spcBef>
                          <a:spcPts val="0"/>
                        </a:spcBef>
                        <a:spcAft>
                          <a:spcPts val="0"/>
                        </a:spcAft>
                        <a:buNone/>
                      </a:pPr>
                      <a:r>
                        <a:rPr lang="en-GB" sz="1100">
                          <a:solidFill>
                            <a:schemeClr val="lt1"/>
                          </a:solidFill>
                          <a:latin typeface="Calibri"/>
                          <a:ea typeface="Calibri"/>
                          <a:cs typeface="Calibri"/>
                          <a:sym typeface="Calibri"/>
                        </a:rPr>
                        <a:t>COURSE = “PPL”</a:t>
                      </a:r>
                      <a:endParaRPr sz="1100">
                        <a:solidFill>
                          <a:schemeClr val="lt1"/>
                        </a:solidFill>
                        <a:latin typeface="Calibri"/>
                        <a:ea typeface="Calibri"/>
                        <a:cs typeface="Calibri"/>
                        <a:sym typeface="Calibri"/>
                      </a:endParaRPr>
                    </a:p>
                    <a:p>
                      <a:pPr indent="0" lvl="0" marL="457200" rtl="0" algn="l">
                        <a:lnSpc>
                          <a:spcPct val="115000"/>
                        </a:lnSpc>
                        <a:spcBef>
                          <a:spcPts val="0"/>
                        </a:spcBef>
                        <a:spcAft>
                          <a:spcPts val="0"/>
                        </a:spcAft>
                        <a:buNone/>
                      </a:pPr>
                      <a:r>
                        <a:rPr lang="en-GB" sz="1100">
                          <a:solidFill>
                            <a:schemeClr val="lt1"/>
                          </a:solidFill>
                          <a:latin typeface="Calibri"/>
                          <a:ea typeface="Calibri"/>
                          <a:cs typeface="Calibri"/>
                          <a:sym typeface="Calibri"/>
                        </a:rPr>
                        <a:t>CODE = “PPL”</a:t>
                      </a:r>
                      <a:endParaRPr sz="1100">
                        <a:solidFill>
                          <a:schemeClr val="lt1"/>
                        </a:solidFill>
                        <a:latin typeface="Calibri"/>
                        <a:ea typeface="Calibri"/>
                        <a:cs typeface="Calibri"/>
                        <a:sym typeface="Calibri"/>
                      </a:endParaRPr>
                    </a:p>
                    <a:p>
                      <a:pPr indent="0" lvl="0" marL="457200" rtl="0" algn="l">
                        <a:lnSpc>
                          <a:spcPct val="115000"/>
                        </a:lnSpc>
                        <a:spcBef>
                          <a:spcPts val="0"/>
                        </a:spcBef>
                        <a:spcAft>
                          <a:spcPts val="0"/>
                        </a:spcAft>
                        <a:buNone/>
                      </a:pPr>
                      <a:r>
                        <a:t/>
                      </a:r>
                      <a:endParaRPr sz="1100">
                        <a:solidFill>
                          <a:schemeClr val="lt1"/>
                        </a:solidFill>
                        <a:latin typeface="Calibri"/>
                        <a:ea typeface="Calibri"/>
                        <a:cs typeface="Calibri"/>
                        <a:sym typeface="Calibri"/>
                      </a:endParaRPr>
                    </a:p>
                    <a:p>
                      <a:pPr indent="0" lvl="0" marL="228600" rtl="0" algn="l">
                        <a:spcBef>
                          <a:spcPts val="1000"/>
                        </a:spcBef>
                        <a:spcAft>
                          <a:spcPts val="0"/>
                        </a:spcAft>
                        <a:buNone/>
                      </a:pPr>
                      <a:r>
                        <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“COURSE ALLOCATES SUCCESSFULLY” (with change in database)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“COURSE ALLOCATED SUCCESSFULLY” (with change in database)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bl>
          </a:graphicData>
        </a:graphic>
      </p:graphicFrame>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79"/>
          <p:cNvSpPr txBox="1"/>
          <p:nvPr/>
        </p:nvSpPr>
        <p:spPr>
          <a:xfrm>
            <a:off x="0" y="0"/>
            <a:ext cx="9144000" cy="9141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b="1" lang="en-GB" sz="3800">
                <a:solidFill>
                  <a:schemeClr val="accent6"/>
                </a:solidFill>
                <a:latin typeface="Montserrat"/>
                <a:ea typeface="Montserrat"/>
                <a:cs typeface="Montserrat"/>
                <a:sym typeface="Montserrat"/>
              </a:rPr>
              <a:t>Test Plan</a:t>
            </a:r>
            <a:endParaRPr b="1" sz="3800">
              <a:solidFill>
                <a:schemeClr val="accent6"/>
              </a:solidFill>
              <a:latin typeface="Montserrat"/>
              <a:ea typeface="Montserrat"/>
              <a:cs typeface="Montserrat"/>
              <a:sym typeface="Montserrat"/>
            </a:endParaRPr>
          </a:p>
        </p:txBody>
      </p:sp>
      <p:graphicFrame>
        <p:nvGraphicFramePr>
          <p:cNvPr id="642" name="Google Shape;642;p79"/>
          <p:cNvGraphicFramePr/>
          <p:nvPr/>
        </p:nvGraphicFramePr>
        <p:xfrm>
          <a:off x="1095263" y="828300"/>
          <a:ext cx="3000000" cy="3000000"/>
        </p:xfrm>
        <a:graphic>
          <a:graphicData uri="http://schemas.openxmlformats.org/drawingml/2006/table">
            <a:tbl>
              <a:tblPr bandRow="1" firstCol="1" firstRow="1">
                <a:noFill/>
                <a:tableStyleId>{F83D0EA2-4F75-48B5-BD39-E9772603875F}</a:tableStyleId>
              </a:tblPr>
              <a:tblGrid>
                <a:gridCol w="1733000"/>
                <a:gridCol w="1985075"/>
                <a:gridCol w="2075275"/>
                <a:gridCol w="2022250"/>
              </a:tblGrid>
              <a:tr h="470825">
                <a:tc>
                  <a:txBody>
                    <a:bodyPr/>
                    <a:lstStyle/>
                    <a:p>
                      <a:pPr indent="0" lvl="0" marL="0" rtl="0" algn="l">
                        <a:spcBef>
                          <a:spcPts val="0"/>
                        </a:spcBef>
                        <a:spcAft>
                          <a:spcPts val="0"/>
                        </a:spcAft>
                        <a:buNone/>
                      </a:pPr>
                      <a:r>
                        <a:rPr b="1" lang="en-GB" sz="1100">
                          <a:solidFill>
                            <a:schemeClr val="lt1"/>
                          </a:solidFill>
                          <a:latin typeface="Calibri"/>
                          <a:ea typeface="Calibri"/>
                          <a:cs typeface="Calibri"/>
                          <a:sym typeface="Calibri"/>
                        </a:rPr>
                        <a:t>UPDATE_TIMETABLE</a:t>
                      </a:r>
                      <a:endParaRPr b="1" sz="1100">
                        <a:solidFill>
                          <a:schemeClr val="lt1"/>
                        </a:solidFill>
                        <a:latin typeface="Calibri"/>
                        <a:ea typeface="Calibri"/>
                        <a:cs typeface="Calibri"/>
                        <a:sym typeface="Calibri"/>
                      </a:endParaRPr>
                    </a:p>
                    <a:p>
                      <a:pPr indent="0" lvl="0" marL="0" rtl="0" algn="l">
                        <a:spcBef>
                          <a:spcPts val="0"/>
                        </a:spcBef>
                        <a:spcAft>
                          <a:spcPts val="0"/>
                        </a:spcAft>
                        <a:buNone/>
                      </a:pPr>
                      <a:r>
                        <a:rPr b="1" lang="en-GB" sz="1100">
                          <a:solidFill>
                            <a:schemeClr val="lt1"/>
                          </a:solidFill>
                          <a:latin typeface="Calibri"/>
                          <a:ea typeface="Calibri"/>
                          <a:cs typeface="Calibri"/>
                          <a:sym typeface="Calibri"/>
                        </a:rPr>
                        <a:t>CLICK ON UPLOAD BUTTON</a:t>
                      </a:r>
                      <a:endParaRPr b="1"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Upload new time table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Change in time table </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Time Table Changed</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r>
              <a:tr h="583775">
                <a:tc>
                  <a:txBody>
                    <a:bodyPr/>
                    <a:lstStyle/>
                    <a:p>
                      <a:pPr indent="0" lvl="0" marL="0" rtl="0" algn="l">
                        <a:spcBef>
                          <a:spcPts val="0"/>
                        </a:spcBef>
                        <a:spcAft>
                          <a:spcPts val="0"/>
                        </a:spcAft>
                        <a:buNone/>
                      </a:pPr>
                      <a:r>
                        <a:rPr b="1" lang="en-GB" sz="1100">
                          <a:solidFill>
                            <a:schemeClr val="lt1"/>
                          </a:solidFill>
                          <a:latin typeface="Calibri"/>
                          <a:ea typeface="Calibri"/>
                          <a:cs typeface="Calibri"/>
                          <a:sym typeface="Calibri"/>
                        </a:rPr>
                        <a:t>UPDATE_NOTICEBOARD</a:t>
                      </a:r>
                      <a:endParaRPr b="1" sz="1100">
                        <a:solidFill>
                          <a:schemeClr val="lt1"/>
                        </a:solidFill>
                        <a:latin typeface="Calibri"/>
                        <a:ea typeface="Calibri"/>
                        <a:cs typeface="Calibri"/>
                        <a:sym typeface="Calibri"/>
                      </a:endParaRPr>
                    </a:p>
                    <a:p>
                      <a:pPr indent="0" lvl="0" marL="0" rtl="0" algn="l">
                        <a:spcBef>
                          <a:spcPts val="0"/>
                        </a:spcBef>
                        <a:spcAft>
                          <a:spcPts val="0"/>
                        </a:spcAft>
                        <a:buNone/>
                      </a:pPr>
                      <a:r>
                        <a:rPr b="1" lang="en-GB" sz="1100">
                          <a:solidFill>
                            <a:schemeClr val="lt1"/>
                          </a:solidFill>
                          <a:latin typeface="Calibri"/>
                          <a:ea typeface="Calibri"/>
                          <a:cs typeface="Calibri"/>
                          <a:sym typeface="Calibri"/>
                        </a:rPr>
                        <a:t>CLICK ON UPDATE BUTTON</a:t>
                      </a:r>
                      <a:endParaRPr b="1"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Upload new notice board</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Change in notice board</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Change in notice board</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79997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CHANGE_PASSWORD</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CHANGE PASSWORD BUTTON IN STUDENT’S PORTAL</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Enter present password</a:t>
                      </a:r>
                      <a:endParaRPr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Enter new password</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Change of password in database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Change of password in database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76702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UPDATE_PROFILEPICTURE</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UPDATE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Select new image</a:t>
                      </a:r>
                      <a:endParaRPr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Upload the image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Upload of new profile picture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Upload of new profile picture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58377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UPLOAD_FEECHART</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UPLOAD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Select new fee chart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Replacement of fee chart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Replacement of fee chart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38917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SEND_FEELAERT</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ALERT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Click on the send alert button</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Alert sent to defaulters</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Alert sent to defaulters</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bl>
          </a:graphicData>
        </a:graphic>
      </p:graphicFrame>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80"/>
          <p:cNvSpPr txBox="1"/>
          <p:nvPr/>
        </p:nvSpPr>
        <p:spPr>
          <a:xfrm>
            <a:off x="0" y="0"/>
            <a:ext cx="9144000" cy="9141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b="1" lang="en-GB" sz="3800">
                <a:solidFill>
                  <a:schemeClr val="accent6"/>
                </a:solidFill>
                <a:latin typeface="Montserrat"/>
                <a:ea typeface="Montserrat"/>
                <a:cs typeface="Montserrat"/>
                <a:sym typeface="Montserrat"/>
              </a:rPr>
              <a:t>Test Plan</a:t>
            </a:r>
            <a:endParaRPr b="1" sz="3800">
              <a:solidFill>
                <a:schemeClr val="accent6"/>
              </a:solidFill>
              <a:latin typeface="Montserrat"/>
              <a:ea typeface="Montserrat"/>
              <a:cs typeface="Montserrat"/>
              <a:sym typeface="Montserrat"/>
            </a:endParaRPr>
          </a:p>
        </p:txBody>
      </p:sp>
      <p:graphicFrame>
        <p:nvGraphicFramePr>
          <p:cNvPr id="648" name="Google Shape;648;p80"/>
          <p:cNvGraphicFramePr/>
          <p:nvPr/>
        </p:nvGraphicFramePr>
        <p:xfrm>
          <a:off x="123475" y="677850"/>
          <a:ext cx="3000000" cy="3000000"/>
        </p:xfrm>
        <a:graphic>
          <a:graphicData uri="http://schemas.openxmlformats.org/drawingml/2006/table">
            <a:tbl>
              <a:tblPr bandRow="1" firstCol="1" firstRow="1">
                <a:noFill/>
                <a:tableStyleId>{F83D0EA2-4F75-48B5-BD39-E9772603875F}</a:tableStyleId>
              </a:tblPr>
              <a:tblGrid>
                <a:gridCol w="1986200"/>
                <a:gridCol w="2410025"/>
                <a:gridCol w="2261525"/>
                <a:gridCol w="2267475"/>
              </a:tblGrid>
              <a:tr h="46202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LATEFEE_TIME_EXTENSION</a:t>
                      </a:r>
                      <a:br>
                        <a:rPr lang="en-GB" sz="1100">
                          <a:solidFill>
                            <a:schemeClr val="lt1"/>
                          </a:solidFill>
                          <a:latin typeface="Calibri"/>
                          <a:ea typeface="Calibri"/>
                          <a:cs typeface="Calibri"/>
                          <a:sym typeface="Calibri"/>
                        </a:rPr>
                      </a:br>
                      <a:r>
                        <a:rPr lang="en-GB" sz="1100">
                          <a:solidFill>
                            <a:schemeClr val="lt1"/>
                          </a:solidFill>
                          <a:latin typeface="Calibri"/>
                          <a:ea typeface="Calibri"/>
                          <a:cs typeface="Calibri"/>
                          <a:sym typeface="Calibri"/>
                        </a:rPr>
                        <a:t>CLICK ON CHANGE DATE BUTTON</a:t>
                      </a:r>
                      <a:endParaRPr b="1"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Date Entered =’27-05-2021’</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Date extended for fee payment till </a:t>
                      </a:r>
                      <a:r>
                        <a:rPr b="0" lang="en-GB" sz="1100">
                          <a:solidFill>
                            <a:schemeClr val="lt1"/>
                          </a:solidFill>
                          <a:latin typeface="Calibri"/>
                          <a:ea typeface="Calibri"/>
                          <a:cs typeface="Calibri"/>
                          <a:sym typeface="Calibri"/>
                        </a:rPr>
                        <a:t>’27-05-2021’</a:t>
                      </a:r>
                      <a:endParaRPr b="0"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Date extended for fee payment till ’27-05-2021’</a:t>
                      </a:r>
                      <a:endParaRPr b="0"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r>
              <a:tr h="46202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LATE_FEE_AMOUN_TCHANGE</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CHANGE AMOUNT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Entered Amount = ‘200’</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Amount Changed for late fee to 200.</a:t>
                      </a:r>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Amount Changed for late fee to 200.</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633150">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APPLY_LATEFEE</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APPLY LATE FEE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Click on Apply late fees</a:t>
                      </a:r>
                      <a:endParaRPr sz="1100">
                        <a:solidFill>
                          <a:schemeClr val="lt1"/>
                        </a:solidFill>
                        <a:latin typeface="Calibri"/>
                        <a:ea typeface="Calibri"/>
                        <a:cs typeface="Calibri"/>
                        <a:sym typeface="Calibri"/>
                      </a:endParaRPr>
                    </a:p>
                    <a:p>
                      <a:pPr indent="0" lvl="0" marL="0" rtl="0" algn="l">
                        <a:spcBef>
                          <a:spcPts val="1000"/>
                        </a:spcBef>
                        <a:spcAft>
                          <a:spcPts val="0"/>
                        </a:spcAft>
                        <a:buNone/>
                      </a:pPr>
                      <a:r>
                        <a:t/>
                      </a:r>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Late fees added up to the previous value of late fees for all students with due&gt;0.</a:t>
                      </a:r>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Late fees added up to the previous value of late fees for all students with due&gt;0.</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1146500">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REGISTER_NEW_STUDENT</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REGISTER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Enter Student info with enrollment number Assigned </a:t>
                      </a:r>
                      <a:r>
                        <a:rPr lang="en-GB" sz="1100">
                          <a:solidFill>
                            <a:schemeClr val="lt1"/>
                          </a:solidFill>
                          <a:latin typeface="Calibri"/>
                          <a:ea typeface="Calibri"/>
                          <a:cs typeface="Calibri"/>
                          <a:sym typeface="Calibri"/>
                        </a:rPr>
                        <a:t>previously</a:t>
                      </a:r>
                      <a:r>
                        <a:rPr lang="en-GB" sz="1100">
                          <a:solidFill>
                            <a:schemeClr val="lt1"/>
                          </a:solidFill>
                          <a:latin typeface="Calibri"/>
                          <a:ea typeface="Calibri"/>
                          <a:cs typeface="Calibri"/>
                          <a:sym typeface="Calibri"/>
                        </a:rPr>
                        <a:t>.</a:t>
                      </a:r>
                      <a:endParaRPr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Enter Student info with enrollment number that is not Assigned previously.</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It won’t move to next step and no new student will be registered.</a:t>
                      </a:r>
                      <a:endParaRPr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It moves to next step and finally a new student is added.</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It won’t move to next step and no new student will be registered.</a:t>
                      </a:r>
                      <a:endParaRPr sz="1100">
                        <a:solidFill>
                          <a:schemeClr val="lt1"/>
                        </a:solidFill>
                        <a:latin typeface="Calibri"/>
                        <a:ea typeface="Calibri"/>
                        <a:cs typeface="Calibri"/>
                        <a:sym typeface="Calibri"/>
                      </a:endParaRPr>
                    </a:p>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It moves to next step and finally a new student is added.</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845500">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APPROVE_FEES</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APPROVE BUTTON</a:t>
                      </a:r>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Clicked on Approve button</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Fee Approval </a:t>
                      </a:r>
                      <a:r>
                        <a:rPr lang="en-GB" sz="1100">
                          <a:solidFill>
                            <a:schemeClr val="lt1"/>
                          </a:solidFill>
                          <a:latin typeface="Calibri"/>
                          <a:ea typeface="Calibri"/>
                          <a:cs typeface="Calibri"/>
                          <a:sym typeface="Calibri"/>
                        </a:rPr>
                        <a:t>request </a:t>
                      </a:r>
                      <a:r>
                        <a:rPr lang="en-GB" sz="1100">
                          <a:solidFill>
                            <a:schemeClr val="lt1"/>
                          </a:solidFill>
                          <a:latin typeface="Calibri"/>
                          <a:ea typeface="Calibri"/>
                          <a:cs typeface="Calibri"/>
                          <a:sym typeface="Calibri"/>
                        </a:rPr>
                        <a:t>disappears</a:t>
                      </a:r>
                      <a:r>
                        <a:rPr lang="en-GB" sz="1100">
                          <a:solidFill>
                            <a:schemeClr val="lt1"/>
                          </a:solidFill>
                          <a:latin typeface="Calibri"/>
                          <a:ea typeface="Calibri"/>
                          <a:cs typeface="Calibri"/>
                          <a:sym typeface="Calibri"/>
                        </a:rPr>
                        <a:t> from the </a:t>
                      </a:r>
                      <a:r>
                        <a:rPr lang="en-GB" sz="1100">
                          <a:solidFill>
                            <a:schemeClr val="lt1"/>
                          </a:solidFill>
                          <a:latin typeface="Calibri"/>
                          <a:ea typeface="Calibri"/>
                          <a:cs typeface="Calibri"/>
                          <a:sym typeface="Calibri"/>
                        </a:rPr>
                        <a:t>Fee Approval list and mark feeApproval attribute for that Student true.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Fee Approval request disappears from the Fee Approval list and mark feeApproval attribute for that Student true.</a:t>
                      </a:r>
                      <a:endParaRPr sz="1100">
                        <a:solidFill>
                          <a:schemeClr val="lt1"/>
                        </a:solidFill>
                        <a:latin typeface="Calibri"/>
                        <a:ea typeface="Calibri"/>
                        <a:cs typeface="Calibri"/>
                        <a:sym typeface="Calibri"/>
                      </a:endParaRPr>
                    </a:p>
                    <a:p>
                      <a:pPr indent="-228600" lvl="0" marL="457200" rtl="0" algn="l">
                        <a:lnSpc>
                          <a:spcPct val="115000"/>
                        </a:lnSpc>
                        <a:spcBef>
                          <a:spcPts val="1000"/>
                        </a:spcBef>
                        <a:spcAft>
                          <a:spcPts val="1000"/>
                        </a:spcAft>
                        <a:buNone/>
                      </a:pPr>
                      <a:r>
                        <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bl>
          </a:graphicData>
        </a:graphic>
      </p:graphicFrame>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81"/>
          <p:cNvSpPr txBox="1"/>
          <p:nvPr/>
        </p:nvSpPr>
        <p:spPr>
          <a:xfrm>
            <a:off x="0" y="0"/>
            <a:ext cx="9144000" cy="9141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b="1" lang="en-GB" sz="3800">
                <a:solidFill>
                  <a:schemeClr val="accent6"/>
                </a:solidFill>
                <a:latin typeface="Montserrat"/>
                <a:ea typeface="Montserrat"/>
                <a:cs typeface="Montserrat"/>
                <a:sym typeface="Montserrat"/>
              </a:rPr>
              <a:t>Test Plan</a:t>
            </a:r>
            <a:endParaRPr b="1" sz="3800">
              <a:solidFill>
                <a:schemeClr val="accent6"/>
              </a:solidFill>
              <a:latin typeface="Montserrat"/>
              <a:ea typeface="Montserrat"/>
              <a:cs typeface="Montserrat"/>
              <a:sym typeface="Montserrat"/>
            </a:endParaRPr>
          </a:p>
        </p:txBody>
      </p:sp>
      <p:graphicFrame>
        <p:nvGraphicFramePr>
          <p:cNvPr id="654" name="Google Shape;654;p81"/>
          <p:cNvGraphicFramePr/>
          <p:nvPr/>
        </p:nvGraphicFramePr>
        <p:xfrm>
          <a:off x="390013" y="739075"/>
          <a:ext cx="3000000" cy="3000000"/>
        </p:xfrm>
        <a:graphic>
          <a:graphicData uri="http://schemas.openxmlformats.org/drawingml/2006/table">
            <a:tbl>
              <a:tblPr bandRow="1" firstCol="1" firstRow="1">
                <a:noFill/>
                <a:tableStyleId>{F83D0EA2-4F75-48B5-BD39-E9772603875F}</a:tableStyleId>
              </a:tblPr>
              <a:tblGrid>
                <a:gridCol w="1911925"/>
                <a:gridCol w="2190025"/>
                <a:gridCol w="2245125"/>
                <a:gridCol w="2244350"/>
              </a:tblGrid>
              <a:tr h="67162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ADD_EVENT</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ADD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Select Start and Ending date and set title to ‘Sample Event’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Event gets added to DB and could be seen in the Calenders.</a:t>
                      </a:r>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b="0" lang="en-GB" sz="1100">
                          <a:solidFill>
                            <a:schemeClr val="lt1"/>
                          </a:solidFill>
                          <a:latin typeface="Calibri"/>
                          <a:ea typeface="Calibri"/>
                          <a:cs typeface="Calibri"/>
                          <a:sym typeface="Calibri"/>
                        </a:rPr>
                        <a:t>Event gets added to DB and could be seen in the Calenders.</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r>
              <a:tr h="853150">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ASSIGN_FACULTY</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 BUTTON and then CLICK ON COURSE</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CLICK ON + BUTTON in front of faculty name and then click in the course to be </a:t>
                      </a:r>
                      <a:r>
                        <a:rPr lang="en-GB" sz="1100">
                          <a:solidFill>
                            <a:schemeClr val="lt1"/>
                          </a:solidFill>
                          <a:latin typeface="Calibri"/>
                          <a:ea typeface="Calibri"/>
                          <a:cs typeface="Calibri"/>
                          <a:sym typeface="Calibri"/>
                        </a:rPr>
                        <a:t>allotted</a:t>
                      </a:r>
                      <a:r>
                        <a:rPr lang="en-GB" sz="1100">
                          <a:solidFill>
                            <a:schemeClr val="lt1"/>
                          </a:solidFill>
                          <a:latin typeface="Calibri"/>
                          <a:ea typeface="Calibri"/>
                          <a:cs typeface="Calibri"/>
                          <a:sym typeface="Calibri"/>
                        </a:rPr>
                        <a:t> to.</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New Assignment of </a:t>
                      </a:r>
                      <a:r>
                        <a:rPr lang="en-GB" sz="1100">
                          <a:solidFill>
                            <a:schemeClr val="lt1"/>
                          </a:solidFill>
                          <a:latin typeface="Calibri"/>
                          <a:ea typeface="Calibri"/>
                          <a:cs typeface="Calibri"/>
                          <a:sym typeface="Calibri"/>
                        </a:rPr>
                        <a:t>teacher</a:t>
                      </a:r>
                      <a:r>
                        <a:rPr lang="en-GB" sz="1100">
                          <a:solidFill>
                            <a:schemeClr val="lt1"/>
                          </a:solidFill>
                          <a:latin typeface="Calibri"/>
                          <a:ea typeface="Calibri"/>
                          <a:cs typeface="Calibri"/>
                          <a:sym typeface="Calibri"/>
                        </a:rPr>
                        <a:t> to course added in the table.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New Assignment of teacher to course added in the table.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50182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ADD_NEW_COURSE</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ADD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Add data for new course to be added and click on Add.</a:t>
                      </a:r>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New Course with entered data added to the list.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New Course with entered data added to the list.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64732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UPDATE_COURSE</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UPDATE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Select the course to be updated. Then </a:t>
                      </a:r>
                      <a:r>
                        <a:rPr lang="en-GB" sz="1100">
                          <a:solidFill>
                            <a:schemeClr val="lt1"/>
                          </a:solidFill>
                          <a:latin typeface="Calibri"/>
                          <a:ea typeface="Calibri"/>
                          <a:cs typeface="Calibri"/>
                          <a:sym typeface="Calibri"/>
                        </a:rPr>
                        <a:t>change</a:t>
                      </a:r>
                      <a:r>
                        <a:rPr lang="en-GB" sz="1100">
                          <a:solidFill>
                            <a:schemeClr val="lt1"/>
                          </a:solidFill>
                          <a:latin typeface="Calibri"/>
                          <a:ea typeface="Calibri"/>
                          <a:cs typeface="Calibri"/>
                          <a:sym typeface="Calibri"/>
                        </a:rPr>
                        <a:t> the data and click on update.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The updated information reflects in the list,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The updated information reflects in the list,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50182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DELETE_COURSE</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DELETE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Click On delete button for the particular course.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Course is deleted from the list.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Course is deleted from the list.</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50182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UPDATE_EXAM_SCHEDULE</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UPLOAD BUTTON</a:t>
                      </a:r>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Upload new exam schedule.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Change in </a:t>
                      </a:r>
                      <a:r>
                        <a:rPr lang="en-GB" sz="1100">
                          <a:solidFill>
                            <a:schemeClr val="lt1"/>
                          </a:solidFill>
                          <a:latin typeface="Calibri"/>
                          <a:ea typeface="Calibri"/>
                          <a:cs typeface="Calibri"/>
                          <a:sym typeface="Calibri"/>
                        </a:rPr>
                        <a:t>exam schedule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1000"/>
                        </a:spcAft>
                        <a:buClr>
                          <a:schemeClr val="lt1"/>
                        </a:buClr>
                        <a:buSzPts val="1100"/>
                        <a:buFont typeface="Calibri"/>
                        <a:buAutoNum type="arabicParenR"/>
                      </a:pPr>
                      <a:r>
                        <a:rPr lang="en-GB" sz="1100">
                          <a:solidFill>
                            <a:schemeClr val="lt1"/>
                          </a:solidFill>
                          <a:latin typeface="Calibri"/>
                          <a:ea typeface="Calibri"/>
                          <a:cs typeface="Calibri"/>
                          <a:sym typeface="Calibri"/>
                        </a:rPr>
                        <a:t>Change in </a:t>
                      </a:r>
                      <a:r>
                        <a:rPr lang="en-GB" sz="1100">
                          <a:solidFill>
                            <a:schemeClr val="lt1"/>
                          </a:solidFill>
                          <a:latin typeface="Calibri"/>
                          <a:ea typeface="Calibri"/>
                          <a:cs typeface="Calibri"/>
                          <a:sym typeface="Calibri"/>
                        </a:rPr>
                        <a:t>exam schedule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r h="501825">
                <a:tc>
                  <a:txBody>
                    <a:bodyPr/>
                    <a:lstStyle/>
                    <a:p>
                      <a:pPr indent="0" lvl="0" marL="0" rtl="0" algn="l">
                        <a:spcBef>
                          <a:spcPts val="0"/>
                        </a:spcBef>
                        <a:spcAft>
                          <a:spcPts val="0"/>
                        </a:spcAft>
                        <a:buNone/>
                      </a:pPr>
                      <a:r>
                        <a:rPr lang="en-GB" sz="1100">
                          <a:solidFill>
                            <a:schemeClr val="lt1"/>
                          </a:solidFill>
                          <a:latin typeface="Calibri"/>
                          <a:ea typeface="Calibri"/>
                          <a:cs typeface="Calibri"/>
                          <a:sym typeface="Calibri"/>
                        </a:rPr>
                        <a:t>LOGOUT</a:t>
                      </a:r>
                      <a:endParaRPr sz="1100">
                        <a:solidFill>
                          <a:schemeClr val="lt1"/>
                        </a:solidFill>
                        <a:latin typeface="Calibri"/>
                        <a:ea typeface="Calibri"/>
                        <a:cs typeface="Calibri"/>
                        <a:sym typeface="Calibri"/>
                      </a:endParaRPr>
                    </a:p>
                    <a:p>
                      <a:pPr indent="0" lvl="0" marL="0" rtl="0" algn="l">
                        <a:spcBef>
                          <a:spcPts val="0"/>
                        </a:spcBef>
                        <a:spcAft>
                          <a:spcPts val="0"/>
                        </a:spcAft>
                        <a:buNone/>
                      </a:pPr>
                      <a:r>
                        <a:rPr lang="en-GB" sz="1100">
                          <a:solidFill>
                            <a:schemeClr val="lt1"/>
                          </a:solidFill>
                          <a:latin typeface="Calibri"/>
                          <a:ea typeface="Calibri"/>
                          <a:cs typeface="Calibri"/>
                          <a:sym typeface="Calibri"/>
                        </a:rPr>
                        <a:t>CLICK ON LOGOUT BUTTON</a:t>
                      </a:r>
                      <a:endParaRPr sz="1100">
                        <a:solidFill>
                          <a:schemeClr val="lt1"/>
                        </a:solidFill>
                        <a:latin typeface="Calibri"/>
                        <a:ea typeface="Calibri"/>
                        <a:cs typeface="Calibri"/>
                        <a:sym typeface="Calibri"/>
                      </a:endParaRPr>
                    </a:p>
                  </a:txBody>
                  <a:tcPr marT="0" marB="0" marR="68575" marL="68575">
                    <a:lnL cap="flat" cmpd="sng" w="1270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Click on the logout button</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solidFill>
                      <a:schemeClr val="dk1"/>
                    </a:solidFill>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Takes you back to login page.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635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c>
                  <a:txBody>
                    <a:bodyPr/>
                    <a:lstStyle/>
                    <a:p>
                      <a:pPr indent="-298450" lvl="0" marL="457200" rtl="0" algn="l">
                        <a:lnSpc>
                          <a:spcPct val="115000"/>
                        </a:lnSpc>
                        <a:spcBef>
                          <a:spcPts val="0"/>
                        </a:spcBef>
                        <a:spcAft>
                          <a:spcPts val="0"/>
                        </a:spcAft>
                        <a:buClr>
                          <a:schemeClr val="lt1"/>
                        </a:buClr>
                        <a:buSzPts val="1100"/>
                        <a:buFont typeface="Calibri"/>
                        <a:buAutoNum type="arabicParenR"/>
                      </a:pPr>
                      <a:r>
                        <a:rPr lang="en-GB" sz="1100">
                          <a:solidFill>
                            <a:schemeClr val="lt1"/>
                          </a:solidFill>
                          <a:latin typeface="Calibri"/>
                          <a:ea typeface="Calibri"/>
                          <a:cs typeface="Calibri"/>
                          <a:sym typeface="Calibri"/>
                        </a:rPr>
                        <a:t>Takes you back to login page.</a:t>
                      </a:r>
                      <a:endParaRPr sz="1100">
                        <a:solidFill>
                          <a:schemeClr val="lt1"/>
                        </a:solidFill>
                        <a:latin typeface="Calibri"/>
                        <a:ea typeface="Calibri"/>
                        <a:cs typeface="Calibri"/>
                        <a:sym typeface="Calibri"/>
                      </a:endParaRPr>
                    </a:p>
                  </a:txBody>
                  <a:tcPr marT="0" marB="0" marR="68575" marL="68575">
                    <a:lnL cap="flat" cmpd="sng" w="6350">
                      <a:solidFill>
                        <a:srgbClr val="C0504D"/>
                      </a:solidFill>
                      <a:prstDash val="solid"/>
                      <a:round/>
                      <a:headEnd len="sm" w="sm" type="none"/>
                      <a:tailEnd len="sm" w="sm" type="none"/>
                    </a:lnL>
                    <a:lnR cap="flat" cmpd="sng" w="12700">
                      <a:solidFill>
                        <a:srgbClr val="C0504D"/>
                      </a:solidFill>
                      <a:prstDash val="solid"/>
                      <a:round/>
                      <a:headEnd len="sm" w="sm" type="none"/>
                      <a:tailEnd len="sm" w="sm" type="none"/>
                    </a:lnR>
                    <a:lnT cap="flat" cmpd="sng" w="12700">
                      <a:solidFill>
                        <a:srgbClr val="C0504D"/>
                      </a:solidFill>
                      <a:prstDash val="solid"/>
                      <a:round/>
                      <a:headEnd len="sm" w="sm" type="none"/>
                      <a:tailEnd len="sm" w="sm" type="none"/>
                    </a:lnT>
                    <a:lnB cap="flat" cmpd="sng" w="12700">
                      <a:solidFill>
                        <a:srgbClr val="C0504D"/>
                      </a:solidFill>
                      <a:prstDash val="solid"/>
                      <a:round/>
                      <a:headEnd len="sm" w="sm" type="none"/>
                      <a:tailEnd len="sm" w="sm" type="none"/>
                    </a:lnB>
                  </a:tcPr>
                </a:tc>
              </a:tr>
            </a:tbl>
          </a:graphicData>
        </a:graphic>
      </p:graphicFrame>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p82"/>
          <p:cNvSpPr txBox="1"/>
          <p:nvPr>
            <p:ph type="title"/>
          </p:nvPr>
        </p:nvSpPr>
        <p:spPr>
          <a:xfrm>
            <a:off x="0" y="0"/>
            <a:ext cx="9144000" cy="91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GB" sz="3700">
                <a:solidFill>
                  <a:schemeClr val="accent6"/>
                </a:solidFill>
              </a:rPr>
              <a:t>Link to the project</a:t>
            </a:r>
            <a:endParaRPr b="1" sz="3700">
              <a:solidFill>
                <a:schemeClr val="accent6"/>
              </a:solidFill>
            </a:endParaRPr>
          </a:p>
        </p:txBody>
      </p:sp>
      <p:sp>
        <p:nvSpPr>
          <p:cNvPr id="660" name="Google Shape;660;p82"/>
          <p:cNvSpPr txBox="1"/>
          <p:nvPr>
            <p:ph idx="1" type="body"/>
          </p:nvPr>
        </p:nvSpPr>
        <p:spPr>
          <a:xfrm>
            <a:off x="0" y="1567550"/>
            <a:ext cx="91440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chemeClr val="accent2"/>
                </a:solidFill>
                <a:latin typeface="Montserrat Medium"/>
                <a:ea typeface="Montserrat Medium"/>
                <a:cs typeface="Montserrat Medium"/>
                <a:sym typeface="Montserrat Medium"/>
              </a:rPr>
              <a:t>Github Link to the Project:-</a:t>
            </a:r>
            <a:endParaRPr sz="1700">
              <a:solidFill>
                <a:schemeClr val="accent2"/>
              </a:solidFill>
              <a:latin typeface="Montserrat Medium"/>
              <a:ea typeface="Montserrat Medium"/>
              <a:cs typeface="Montserrat Medium"/>
              <a:sym typeface="Montserrat Medium"/>
            </a:endParaRPr>
          </a:p>
          <a:p>
            <a:pPr indent="0" lvl="0" marL="0" rtl="0" algn="l">
              <a:spcBef>
                <a:spcPts val="1600"/>
              </a:spcBef>
              <a:spcAft>
                <a:spcPts val="0"/>
              </a:spcAft>
              <a:buNone/>
            </a:pPr>
            <a:r>
              <a:rPr lang="en-GB" sz="1700">
                <a:solidFill>
                  <a:schemeClr val="accent2"/>
                </a:solidFill>
                <a:latin typeface="Montserrat Medium"/>
                <a:ea typeface="Montserrat Medium"/>
                <a:cs typeface="Montserrat Medium"/>
                <a:sym typeface="Montserrat Medium"/>
              </a:rPr>
              <a:t>			</a:t>
            </a:r>
            <a:r>
              <a:rPr lang="en-GB" sz="1700" u="sng">
                <a:solidFill>
                  <a:schemeClr val="hlink"/>
                </a:solidFill>
                <a:latin typeface="Montserrat Medium"/>
                <a:ea typeface="Montserrat Medium"/>
                <a:cs typeface="Montserrat Medium"/>
                <a:sym typeface="Montserrat Medium"/>
                <a:hlinkClick r:id="rId3"/>
              </a:rPr>
              <a:t>https://github.com/Ayush-Khandelwal-007/Eco-system</a:t>
            </a:r>
            <a:endParaRPr sz="1700">
              <a:solidFill>
                <a:schemeClr val="accent2"/>
              </a:solidFill>
              <a:latin typeface="Montserrat Medium"/>
              <a:ea typeface="Montserrat Medium"/>
              <a:cs typeface="Montserrat Medium"/>
              <a:sym typeface="Montserrat Medium"/>
            </a:endParaRPr>
          </a:p>
          <a:p>
            <a:pPr indent="0" lvl="0" marL="0" rtl="0" algn="l">
              <a:spcBef>
                <a:spcPts val="1600"/>
              </a:spcBef>
              <a:spcAft>
                <a:spcPts val="0"/>
              </a:spcAft>
              <a:buNone/>
            </a:pPr>
            <a:r>
              <a:t/>
            </a:r>
            <a:endParaRPr sz="1700">
              <a:solidFill>
                <a:schemeClr val="accent2"/>
              </a:solidFill>
              <a:latin typeface="Montserrat Medium"/>
              <a:ea typeface="Montserrat Medium"/>
              <a:cs typeface="Montserrat Medium"/>
              <a:sym typeface="Montserrat Medium"/>
            </a:endParaRPr>
          </a:p>
          <a:p>
            <a:pPr indent="0" lvl="0" marL="0" rtl="0" algn="l">
              <a:spcBef>
                <a:spcPts val="1600"/>
              </a:spcBef>
              <a:spcAft>
                <a:spcPts val="0"/>
              </a:spcAft>
              <a:buNone/>
            </a:pPr>
            <a:r>
              <a:rPr lang="en-GB" sz="1700">
                <a:solidFill>
                  <a:schemeClr val="accent2"/>
                </a:solidFill>
                <a:latin typeface="Montserrat Medium"/>
                <a:ea typeface="Montserrat Medium"/>
                <a:cs typeface="Montserrat Medium"/>
                <a:sym typeface="Montserrat Medium"/>
              </a:rPr>
              <a:t>Hosted Link to the Project:-</a:t>
            </a:r>
            <a:endParaRPr sz="1700">
              <a:solidFill>
                <a:schemeClr val="accent2"/>
              </a:solidFill>
              <a:latin typeface="Montserrat Medium"/>
              <a:ea typeface="Montserrat Medium"/>
              <a:cs typeface="Montserrat Medium"/>
              <a:sym typeface="Montserrat Medium"/>
            </a:endParaRPr>
          </a:p>
          <a:p>
            <a:pPr indent="0" lvl="0" marL="0" rtl="0" algn="l">
              <a:spcBef>
                <a:spcPts val="1600"/>
              </a:spcBef>
              <a:spcAft>
                <a:spcPts val="1600"/>
              </a:spcAft>
              <a:buNone/>
            </a:pPr>
            <a:r>
              <a:rPr lang="en-GB" sz="1700">
                <a:solidFill>
                  <a:schemeClr val="accent2"/>
                </a:solidFill>
                <a:latin typeface="Montserrat Medium"/>
                <a:ea typeface="Montserrat Medium"/>
                <a:cs typeface="Montserrat Medium"/>
                <a:sym typeface="Montserrat Medium"/>
              </a:rPr>
              <a:t>	</a:t>
            </a:r>
            <a:r>
              <a:rPr lang="en-GB" sz="1700" u="sng">
                <a:solidFill>
                  <a:schemeClr val="hlink"/>
                </a:solidFill>
                <a:latin typeface="Montserrat Medium"/>
                <a:ea typeface="Montserrat Medium"/>
                <a:cs typeface="Montserrat Medium"/>
                <a:sym typeface="Montserrat Medium"/>
                <a:hlinkClick r:id="rId4"/>
              </a:rPr>
              <a:t>		https://amigo-73b2a.web.app</a:t>
            </a:r>
            <a:endParaRPr sz="1700">
              <a:solidFill>
                <a:schemeClr val="accent2"/>
              </a:solidFill>
              <a:latin typeface="Montserrat Medium"/>
              <a:ea typeface="Montserrat Medium"/>
              <a:cs typeface="Montserrat Medium"/>
              <a:sym typeface="Montserrat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3"/>
          <p:cNvSpPr txBox="1"/>
          <p:nvPr>
            <p:ph type="title"/>
          </p:nvPr>
        </p:nvSpPr>
        <p:spPr>
          <a:xfrm>
            <a:off x="1134625" y="393750"/>
            <a:ext cx="78621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700">
                <a:solidFill>
                  <a:schemeClr val="accent6"/>
                </a:solidFill>
              </a:rPr>
              <a:t>FROM ACADEMIC STAFF’S POINT OF VIEW</a:t>
            </a:r>
            <a:endParaRPr b="1" sz="2700">
              <a:solidFill>
                <a:schemeClr val="accent6"/>
              </a:solidFill>
            </a:endParaRPr>
          </a:p>
        </p:txBody>
      </p:sp>
      <p:sp>
        <p:nvSpPr>
          <p:cNvPr id="265" name="Google Shape;265;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GB" sz="1800">
                <a:solidFill>
                  <a:schemeClr val="accent5"/>
                </a:solidFill>
                <a:latin typeface="Montserrat Medium"/>
                <a:ea typeface="Montserrat Medium"/>
                <a:cs typeface="Montserrat Medium"/>
                <a:sym typeface="Montserrat Medium"/>
              </a:rPr>
              <a:t>. The academic management gets a heavy load of work on the day of admission, due to simultaneous registration processes taking place.</a:t>
            </a:r>
            <a:endParaRPr sz="1800">
              <a:solidFill>
                <a:schemeClr val="accent5"/>
              </a:solidFill>
              <a:latin typeface="Montserrat Medium"/>
              <a:ea typeface="Montserrat Medium"/>
              <a:cs typeface="Montserrat Medium"/>
              <a:sym typeface="Montserrat Medium"/>
            </a:endParaRPr>
          </a:p>
          <a:p>
            <a:pPr indent="0" lvl="0" marL="0" rtl="0" algn="just">
              <a:lnSpc>
                <a:spcPct val="100000"/>
              </a:lnSpc>
              <a:spcBef>
                <a:spcPts val="0"/>
              </a:spcBef>
              <a:spcAft>
                <a:spcPts val="0"/>
              </a:spcAft>
              <a:buNone/>
            </a:pPr>
            <a:r>
              <a:rPr lang="en-GB" sz="1800">
                <a:solidFill>
                  <a:schemeClr val="accent5"/>
                </a:solidFill>
                <a:latin typeface="Montserrat Medium"/>
                <a:ea typeface="Montserrat Medium"/>
                <a:cs typeface="Montserrat Medium"/>
                <a:sym typeface="Montserrat Medium"/>
              </a:rPr>
              <a:t>. They want a platform to provide information regarding the institution calendar, events and more to all the students without worrying about any future updates, reschedulement and cancelation.</a:t>
            </a:r>
            <a:endParaRPr sz="1800">
              <a:solidFill>
                <a:schemeClr val="accent5"/>
              </a:solidFill>
              <a:latin typeface="Montserrat Medium"/>
              <a:ea typeface="Montserrat Medium"/>
              <a:cs typeface="Montserrat Medium"/>
              <a:sym typeface="Montserrat Medium"/>
            </a:endParaRPr>
          </a:p>
          <a:p>
            <a:pPr indent="0" lvl="0" marL="0" rtl="0" algn="just">
              <a:lnSpc>
                <a:spcPct val="100000"/>
              </a:lnSpc>
              <a:spcBef>
                <a:spcPts val="0"/>
              </a:spcBef>
              <a:spcAft>
                <a:spcPts val="0"/>
              </a:spcAft>
              <a:buNone/>
            </a:pPr>
            <a:r>
              <a:rPr lang="en-GB" sz="1800">
                <a:solidFill>
                  <a:schemeClr val="accent5"/>
                </a:solidFill>
                <a:latin typeface="Montserrat Medium"/>
                <a:ea typeface="Montserrat Medium"/>
                <a:cs typeface="Montserrat Medium"/>
                <a:sym typeface="Montserrat Medium"/>
              </a:rPr>
              <a:t> </a:t>
            </a:r>
            <a:endParaRPr sz="1800">
              <a:solidFill>
                <a:schemeClr val="accent5"/>
              </a:solidFill>
              <a:latin typeface="Montserrat Medium"/>
              <a:ea typeface="Montserrat Medium"/>
              <a:cs typeface="Montserrat Medium"/>
              <a:sym typeface="Montserrat Medium"/>
            </a:endParaRPr>
          </a:p>
          <a:p>
            <a:pPr indent="0" lvl="0" marL="0" rtl="0" algn="just">
              <a:lnSpc>
                <a:spcPct val="100000"/>
              </a:lnSpc>
              <a:spcBef>
                <a:spcPts val="0"/>
              </a:spcBef>
              <a:spcAft>
                <a:spcPts val="0"/>
              </a:spcAft>
              <a:buNone/>
            </a:pPr>
            <a:r>
              <a:rPr lang="en-GB" sz="1800">
                <a:solidFill>
                  <a:schemeClr val="accent5"/>
                </a:solidFill>
                <a:latin typeface="Montserrat Medium"/>
                <a:ea typeface="Montserrat Medium"/>
                <a:cs typeface="Montserrat Medium"/>
                <a:sym typeface="Montserrat Medium"/>
              </a:rPr>
              <a:t>So, this project is an attempt to overcome these drawbacks in IIIT Allahabad.</a:t>
            </a:r>
            <a:endParaRPr sz="1800">
              <a:solidFill>
                <a:schemeClr val="accent5"/>
              </a:solidFill>
              <a:latin typeface="Montserrat Medium"/>
              <a:ea typeface="Montserrat Medium"/>
              <a:cs typeface="Montserrat Medium"/>
              <a:sym typeface="Montserrat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4"/>
          <p:cNvSpPr txBox="1"/>
          <p:nvPr>
            <p:ph type="title"/>
          </p:nvPr>
        </p:nvSpPr>
        <p:spPr>
          <a:xfrm>
            <a:off x="1800" y="0"/>
            <a:ext cx="9144000" cy="959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90"/>
              <a:buNone/>
            </a:pPr>
            <a:r>
              <a:rPr b="1" lang="en-GB" sz="3840">
                <a:solidFill>
                  <a:schemeClr val="accent6"/>
                </a:solidFill>
              </a:rPr>
              <a:t>Motivation</a:t>
            </a:r>
            <a:endParaRPr b="1" sz="3840">
              <a:solidFill>
                <a:schemeClr val="accent6"/>
              </a:solidFill>
            </a:endParaRPr>
          </a:p>
        </p:txBody>
      </p:sp>
      <p:sp>
        <p:nvSpPr>
          <p:cNvPr id="271" name="Google Shape;271;p24"/>
          <p:cNvSpPr txBox="1"/>
          <p:nvPr>
            <p:ph idx="1" type="body"/>
          </p:nvPr>
        </p:nvSpPr>
        <p:spPr>
          <a:xfrm>
            <a:off x="836875" y="1005575"/>
            <a:ext cx="8256000" cy="37806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accent5"/>
              </a:buClr>
              <a:buSzPts val="1500"/>
              <a:buFont typeface="Montserrat Medium"/>
              <a:buChar char="●"/>
            </a:pPr>
            <a:r>
              <a:rPr lang="en-GB" sz="1500">
                <a:solidFill>
                  <a:schemeClr val="accent5"/>
                </a:solidFill>
                <a:latin typeface="Montserrat Medium"/>
                <a:ea typeface="Montserrat Medium"/>
                <a:cs typeface="Montserrat Medium"/>
                <a:sym typeface="Montserrat Medium"/>
              </a:rPr>
              <a:t>There are still many institutions where the management of such things like course management, student record </a:t>
            </a:r>
            <a:r>
              <a:rPr lang="en-GB" sz="1500">
                <a:solidFill>
                  <a:schemeClr val="accent5"/>
                </a:solidFill>
                <a:latin typeface="Montserrat Medium"/>
                <a:ea typeface="Montserrat Medium"/>
                <a:cs typeface="Montserrat Medium"/>
                <a:sym typeface="Montserrat Medium"/>
              </a:rPr>
              <a:t>management</a:t>
            </a:r>
            <a:r>
              <a:rPr lang="en-GB" sz="1500">
                <a:solidFill>
                  <a:schemeClr val="accent5"/>
                </a:solidFill>
                <a:latin typeface="Montserrat Medium"/>
                <a:ea typeface="Montserrat Medium"/>
                <a:cs typeface="Montserrat Medium"/>
                <a:sym typeface="Montserrat Medium"/>
              </a:rPr>
              <a:t> , etc, takes place </a:t>
            </a:r>
            <a:r>
              <a:rPr lang="en-GB" sz="1500">
                <a:solidFill>
                  <a:schemeClr val="accent5"/>
                </a:solidFill>
                <a:latin typeface="Montserrat Medium"/>
                <a:ea typeface="Montserrat Medium"/>
                <a:cs typeface="Montserrat Medium"/>
                <a:sym typeface="Montserrat Medium"/>
              </a:rPr>
              <a:t>manually</a:t>
            </a:r>
            <a:r>
              <a:rPr lang="en-GB" sz="1500">
                <a:solidFill>
                  <a:schemeClr val="accent5"/>
                </a:solidFill>
                <a:latin typeface="Montserrat Medium"/>
                <a:ea typeface="Montserrat Medium"/>
                <a:cs typeface="Montserrat Medium"/>
                <a:sym typeface="Montserrat Medium"/>
              </a:rPr>
              <a:t> which consume lots of </a:t>
            </a:r>
            <a:endParaRPr sz="1500">
              <a:solidFill>
                <a:schemeClr val="accent5"/>
              </a:solidFill>
              <a:latin typeface="Montserrat Medium"/>
              <a:ea typeface="Montserrat Medium"/>
              <a:cs typeface="Montserrat Medium"/>
              <a:sym typeface="Montserrat Medium"/>
            </a:endParaRPr>
          </a:p>
          <a:p>
            <a:pPr indent="-323850" lvl="0" marL="914400" rtl="0" algn="l">
              <a:lnSpc>
                <a:spcPct val="115000"/>
              </a:lnSpc>
              <a:spcBef>
                <a:spcPts val="0"/>
              </a:spcBef>
              <a:spcAft>
                <a:spcPts val="0"/>
              </a:spcAft>
              <a:buClr>
                <a:schemeClr val="accent5"/>
              </a:buClr>
              <a:buSzPts val="1500"/>
              <a:buFont typeface="Montserrat Medium"/>
              <a:buChar char="❖"/>
            </a:pPr>
            <a:r>
              <a:rPr lang="en-GB" sz="1500">
                <a:solidFill>
                  <a:schemeClr val="accent5"/>
                </a:solidFill>
                <a:latin typeface="Montserrat Medium"/>
                <a:ea typeface="Montserrat Medium"/>
                <a:cs typeface="Montserrat Medium"/>
                <a:sym typeface="Montserrat Medium"/>
              </a:rPr>
              <a:t>Time, </a:t>
            </a:r>
            <a:endParaRPr sz="1500">
              <a:solidFill>
                <a:schemeClr val="accent5"/>
              </a:solidFill>
              <a:latin typeface="Montserrat Medium"/>
              <a:ea typeface="Montserrat Medium"/>
              <a:cs typeface="Montserrat Medium"/>
              <a:sym typeface="Montserrat Medium"/>
            </a:endParaRPr>
          </a:p>
          <a:p>
            <a:pPr indent="-323850" lvl="0" marL="914400" rtl="0" algn="l">
              <a:lnSpc>
                <a:spcPct val="115000"/>
              </a:lnSpc>
              <a:spcBef>
                <a:spcPts val="0"/>
              </a:spcBef>
              <a:spcAft>
                <a:spcPts val="0"/>
              </a:spcAft>
              <a:buClr>
                <a:schemeClr val="accent5"/>
              </a:buClr>
              <a:buSzPts val="1500"/>
              <a:buFont typeface="Montserrat Medium"/>
              <a:buChar char="❖"/>
            </a:pPr>
            <a:r>
              <a:rPr lang="en-GB" sz="1500">
                <a:solidFill>
                  <a:schemeClr val="accent5"/>
                </a:solidFill>
                <a:latin typeface="Montserrat Medium"/>
                <a:ea typeface="Montserrat Medium"/>
                <a:cs typeface="Montserrat Medium"/>
                <a:sym typeface="Montserrat Medium"/>
              </a:rPr>
              <a:t>Energy,</a:t>
            </a:r>
            <a:endParaRPr sz="1500">
              <a:solidFill>
                <a:schemeClr val="accent5"/>
              </a:solidFill>
              <a:latin typeface="Montserrat Medium"/>
              <a:ea typeface="Montserrat Medium"/>
              <a:cs typeface="Montserrat Medium"/>
              <a:sym typeface="Montserrat Medium"/>
            </a:endParaRPr>
          </a:p>
          <a:p>
            <a:pPr indent="-323850" lvl="0" marL="914400" rtl="0" algn="l">
              <a:lnSpc>
                <a:spcPct val="115000"/>
              </a:lnSpc>
              <a:spcBef>
                <a:spcPts val="0"/>
              </a:spcBef>
              <a:spcAft>
                <a:spcPts val="0"/>
              </a:spcAft>
              <a:buClr>
                <a:schemeClr val="accent5"/>
              </a:buClr>
              <a:buSzPts val="1500"/>
              <a:buFont typeface="Montserrat Medium"/>
              <a:buChar char="❖"/>
            </a:pPr>
            <a:r>
              <a:rPr lang="en-GB" sz="1500">
                <a:solidFill>
                  <a:schemeClr val="accent5"/>
                </a:solidFill>
                <a:latin typeface="Montserrat Medium"/>
                <a:ea typeface="Montserrat Medium"/>
                <a:cs typeface="Montserrat Medium"/>
                <a:sym typeface="Montserrat Medium"/>
              </a:rPr>
              <a:t>Human efforts and </a:t>
            </a:r>
            <a:endParaRPr sz="1500">
              <a:solidFill>
                <a:schemeClr val="accent5"/>
              </a:solidFill>
              <a:latin typeface="Montserrat Medium"/>
              <a:ea typeface="Montserrat Medium"/>
              <a:cs typeface="Montserrat Medium"/>
              <a:sym typeface="Montserrat Medium"/>
            </a:endParaRPr>
          </a:p>
          <a:p>
            <a:pPr indent="-323850" lvl="0" marL="914400" rtl="0" algn="l">
              <a:lnSpc>
                <a:spcPct val="115000"/>
              </a:lnSpc>
              <a:spcBef>
                <a:spcPts val="0"/>
              </a:spcBef>
              <a:spcAft>
                <a:spcPts val="0"/>
              </a:spcAft>
              <a:buClr>
                <a:schemeClr val="accent5"/>
              </a:buClr>
              <a:buSzPts val="1500"/>
              <a:buFont typeface="Montserrat Medium"/>
              <a:buChar char="❖"/>
            </a:pPr>
            <a:r>
              <a:rPr lang="en-GB" sz="1500">
                <a:solidFill>
                  <a:schemeClr val="accent5"/>
                </a:solidFill>
                <a:latin typeface="Montserrat Medium"/>
                <a:ea typeface="Montserrat Medium"/>
                <a:cs typeface="Montserrat Medium"/>
                <a:sym typeface="Montserrat Medium"/>
              </a:rPr>
              <a:t>Physical space.</a:t>
            </a:r>
            <a:br>
              <a:rPr lang="en-GB" sz="1500">
                <a:solidFill>
                  <a:schemeClr val="accent5"/>
                </a:solidFill>
                <a:latin typeface="Montserrat Medium"/>
                <a:ea typeface="Montserrat Medium"/>
                <a:cs typeface="Montserrat Medium"/>
                <a:sym typeface="Montserrat Medium"/>
              </a:rPr>
            </a:br>
            <a:endParaRPr sz="1500">
              <a:solidFill>
                <a:schemeClr val="accent5"/>
              </a:solidFill>
              <a:latin typeface="Montserrat Medium"/>
              <a:ea typeface="Montserrat Medium"/>
              <a:cs typeface="Montserrat Medium"/>
              <a:sym typeface="Montserrat Medium"/>
            </a:endParaRPr>
          </a:p>
          <a:p>
            <a:pPr indent="-323850" lvl="0" marL="457200" rtl="0" algn="l">
              <a:lnSpc>
                <a:spcPct val="115000"/>
              </a:lnSpc>
              <a:spcBef>
                <a:spcPts val="0"/>
              </a:spcBef>
              <a:spcAft>
                <a:spcPts val="0"/>
              </a:spcAft>
              <a:buClr>
                <a:schemeClr val="accent5"/>
              </a:buClr>
              <a:buSzPts val="1500"/>
              <a:buFont typeface="Montserrat Medium"/>
              <a:buChar char="●"/>
            </a:pPr>
            <a:r>
              <a:rPr lang="en-GB" sz="1500">
                <a:solidFill>
                  <a:schemeClr val="accent5"/>
                </a:solidFill>
                <a:latin typeface="Montserrat Medium"/>
                <a:ea typeface="Montserrat Medium"/>
                <a:cs typeface="Montserrat Medium"/>
                <a:sym typeface="Montserrat Medium"/>
              </a:rPr>
              <a:t>Creating and implementing something meaningful which can solve the real life problem and can be used on daily basis across the globe could could be really helpful to all the institutions.</a:t>
            </a:r>
            <a:endParaRPr sz="1500">
              <a:solidFill>
                <a:schemeClr val="accent5"/>
              </a:solidFill>
              <a:latin typeface="Montserrat Medium"/>
              <a:ea typeface="Montserrat Medium"/>
              <a:cs typeface="Montserrat Medium"/>
              <a:sym typeface="Montserrat Medium"/>
            </a:endParaRPr>
          </a:p>
          <a:p>
            <a:pPr indent="0" lvl="0" marL="457200" rtl="0" algn="l">
              <a:lnSpc>
                <a:spcPct val="115000"/>
              </a:lnSpc>
              <a:spcBef>
                <a:spcPts val="0"/>
              </a:spcBef>
              <a:spcAft>
                <a:spcPts val="0"/>
              </a:spcAft>
              <a:buNone/>
            </a:pPr>
            <a:r>
              <a:t/>
            </a:r>
            <a:endParaRPr sz="1500">
              <a:solidFill>
                <a:schemeClr val="accent5"/>
              </a:solidFill>
              <a:latin typeface="Montserrat Medium"/>
              <a:ea typeface="Montserrat Medium"/>
              <a:cs typeface="Montserrat Medium"/>
              <a:sym typeface="Montserrat Medium"/>
            </a:endParaRPr>
          </a:p>
          <a:p>
            <a:pPr indent="-323850" lvl="0" marL="457200" rtl="0" algn="l">
              <a:lnSpc>
                <a:spcPct val="115000"/>
              </a:lnSpc>
              <a:spcBef>
                <a:spcPts val="0"/>
              </a:spcBef>
              <a:spcAft>
                <a:spcPts val="0"/>
              </a:spcAft>
              <a:buClr>
                <a:schemeClr val="accent5"/>
              </a:buClr>
              <a:buSzPts val="1500"/>
              <a:buFont typeface="Montserrat Medium"/>
              <a:buChar char="●"/>
            </a:pPr>
            <a:r>
              <a:rPr lang="en-GB" sz="1500">
                <a:solidFill>
                  <a:schemeClr val="accent5"/>
                </a:solidFill>
                <a:latin typeface="Montserrat Medium"/>
                <a:ea typeface="Montserrat Medium"/>
                <a:cs typeface="Montserrat Medium"/>
                <a:sym typeface="Montserrat Medium"/>
              </a:rPr>
              <a:t>Making all the system electronic and interconnected makes it easy for each use case to handle their responsibilities more efficiently.</a:t>
            </a:r>
            <a:endParaRPr sz="1500">
              <a:solidFill>
                <a:schemeClr val="accent5"/>
              </a:solidFill>
              <a:latin typeface="Montserrat Medium"/>
              <a:ea typeface="Montserrat Medium"/>
              <a:cs typeface="Montserrat Medium"/>
              <a:sym typeface="Montserrat Medium"/>
            </a:endParaRPr>
          </a:p>
          <a:p>
            <a:pPr indent="0" lvl="0" marL="0" rtl="0" algn="l">
              <a:lnSpc>
                <a:spcPct val="115000"/>
              </a:lnSpc>
              <a:spcBef>
                <a:spcPts val="1200"/>
              </a:spcBef>
              <a:spcAft>
                <a:spcPts val="0"/>
              </a:spcAft>
              <a:buSzPts val="5200"/>
              <a:buNone/>
            </a:pPr>
            <a:r>
              <a:t/>
            </a:r>
            <a:endParaRPr sz="1500">
              <a:solidFill>
                <a:schemeClr val="accent5"/>
              </a:solidFill>
              <a:latin typeface="Montserrat Medium"/>
              <a:ea typeface="Montserrat Medium"/>
              <a:cs typeface="Montserrat Medium"/>
              <a:sym typeface="Montserrat Medium"/>
            </a:endParaRPr>
          </a:p>
          <a:p>
            <a:pPr indent="0" lvl="0" marL="0" rtl="0" algn="l">
              <a:lnSpc>
                <a:spcPct val="115000"/>
              </a:lnSpc>
              <a:spcBef>
                <a:spcPts val="1200"/>
              </a:spcBef>
              <a:spcAft>
                <a:spcPts val="0"/>
              </a:spcAft>
              <a:buSzPts val="5200"/>
              <a:buNone/>
            </a:pPr>
            <a:r>
              <a:t/>
            </a:r>
            <a:endParaRPr sz="1500">
              <a:solidFill>
                <a:schemeClr val="accent5"/>
              </a:solidFill>
              <a:latin typeface="Montserrat Medium"/>
              <a:ea typeface="Montserrat Medium"/>
              <a:cs typeface="Montserrat Medium"/>
              <a:sym typeface="Montserrat Medium"/>
            </a:endParaRPr>
          </a:p>
          <a:p>
            <a:pPr indent="0" lvl="0" marL="0" rtl="0" algn="l">
              <a:lnSpc>
                <a:spcPct val="115000"/>
              </a:lnSpc>
              <a:spcBef>
                <a:spcPts val="1200"/>
              </a:spcBef>
              <a:spcAft>
                <a:spcPts val="0"/>
              </a:spcAft>
              <a:buSzPts val="5200"/>
              <a:buNone/>
            </a:pPr>
            <a:r>
              <a:t/>
            </a:r>
            <a:endParaRPr sz="1500">
              <a:solidFill>
                <a:schemeClr val="accent5"/>
              </a:solidFill>
              <a:latin typeface="Montserrat Medium"/>
              <a:ea typeface="Montserrat Medium"/>
              <a:cs typeface="Montserrat Medium"/>
              <a:sym typeface="Montserrat Medium"/>
            </a:endParaRPr>
          </a:p>
          <a:p>
            <a:pPr indent="0" lvl="0" marL="0" rtl="0" algn="l">
              <a:lnSpc>
                <a:spcPct val="115000"/>
              </a:lnSpc>
              <a:spcBef>
                <a:spcPts val="1200"/>
              </a:spcBef>
              <a:spcAft>
                <a:spcPts val="1200"/>
              </a:spcAft>
              <a:buSzPts val="5200"/>
              <a:buNone/>
            </a:pPr>
            <a:r>
              <a:t/>
            </a:r>
            <a:endParaRPr sz="1500">
              <a:solidFill>
                <a:schemeClr val="accent5"/>
              </a:solidFill>
              <a:latin typeface="Montserrat Medium"/>
              <a:ea typeface="Montserrat Medium"/>
              <a:cs typeface="Montserrat Medium"/>
              <a:sym typeface="Montserrat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5"/>
          <p:cNvSpPr txBox="1"/>
          <p:nvPr>
            <p:ph type="title"/>
          </p:nvPr>
        </p:nvSpPr>
        <p:spPr>
          <a:xfrm>
            <a:off x="0" y="0"/>
            <a:ext cx="9144000" cy="9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90"/>
              <a:buNone/>
            </a:pPr>
            <a:r>
              <a:rPr b="1" lang="en-GB" sz="3540">
                <a:solidFill>
                  <a:schemeClr val="accent6"/>
                </a:solidFill>
              </a:rPr>
              <a:t>Application of AMIGO</a:t>
            </a:r>
            <a:endParaRPr b="1" sz="3540">
              <a:solidFill>
                <a:schemeClr val="accent6"/>
              </a:solidFill>
            </a:endParaRPr>
          </a:p>
        </p:txBody>
      </p:sp>
      <p:sp>
        <p:nvSpPr>
          <p:cNvPr id="277" name="Google Shape;277;p25"/>
          <p:cNvSpPr txBox="1"/>
          <p:nvPr>
            <p:ph idx="1" type="body"/>
          </p:nvPr>
        </p:nvSpPr>
        <p:spPr>
          <a:xfrm>
            <a:off x="517175" y="996600"/>
            <a:ext cx="8626800" cy="3927300"/>
          </a:xfrm>
          <a:prstGeom prst="rect">
            <a:avLst/>
          </a:prstGeom>
          <a:noFill/>
          <a:ln>
            <a:noFill/>
          </a:ln>
        </p:spPr>
        <p:txBody>
          <a:bodyPr anchorCtr="0" anchor="t" bIns="91425" lIns="91425" spcFirstLastPara="1" rIns="91425" wrap="square" tIns="91425">
            <a:noAutofit/>
          </a:bodyPr>
          <a:lstStyle/>
          <a:p>
            <a:pPr indent="-330200" lvl="0" marL="457200" rtl="0" algn="l">
              <a:lnSpc>
                <a:spcPct val="105000"/>
              </a:lnSpc>
              <a:spcBef>
                <a:spcPts val="0"/>
              </a:spcBef>
              <a:spcAft>
                <a:spcPts val="0"/>
              </a:spcAft>
              <a:buClr>
                <a:schemeClr val="accent5"/>
              </a:buClr>
              <a:buSzPts val="1600"/>
              <a:buChar char="●"/>
            </a:pPr>
            <a:r>
              <a:rPr lang="en-GB" sz="1600">
                <a:solidFill>
                  <a:schemeClr val="accent5"/>
                </a:solidFill>
              </a:rPr>
              <a:t>This Application can be used for many </a:t>
            </a:r>
            <a:r>
              <a:rPr lang="en-GB" sz="1600">
                <a:solidFill>
                  <a:schemeClr val="accent5"/>
                </a:solidFill>
              </a:rPr>
              <a:t>different</a:t>
            </a:r>
            <a:r>
              <a:rPr lang="en-GB" sz="1600">
                <a:solidFill>
                  <a:schemeClr val="accent5"/>
                </a:solidFill>
              </a:rPr>
              <a:t> types of uses like presently the course allocation, course </a:t>
            </a:r>
            <a:r>
              <a:rPr lang="en-GB" sz="1600">
                <a:solidFill>
                  <a:schemeClr val="accent5"/>
                </a:solidFill>
              </a:rPr>
              <a:t>coordinator</a:t>
            </a:r>
            <a:r>
              <a:rPr lang="en-GB" sz="1600">
                <a:solidFill>
                  <a:schemeClr val="accent5"/>
                </a:solidFill>
              </a:rPr>
              <a:t> allocation, teacher </a:t>
            </a:r>
            <a:r>
              <a:rPr lang="en-GB" sz="1600">
                <a:solidFill>
                  <a:schemeClr val="accent5"/>
                </a:solidFill>
              </a:rPr>
              <a:t>management</a:t>
            </a:r>
            <a:r>
              <a:rPr lang="en-GB" sz="1600">
                <a:solidFill>
                  <a:schemeClr val="accent5"/>
                </a:solidFill>
              </a:rPr>
              <a:t> , calendar management, fees regulation, fee approval , etc. and could even be modified for many other purposes according to he use like hostel room </a:t>
            </a:r>
            <a:r>
              <a:rPr lang="en-GB" sz="1600">
                <a:solidFill>
                  <a:schemeClr val="accent5"/>
                </a:solidFill>
              </a:rPr>
              <a:t>registration</a:t>
            </a:r>
            <a:r>
              <a:rPr lang="en-GB" sz="1600">
                <a:solidFill>
                  <a:schemeClr val="accent5"/>
                </a:solidFill>
              </a:rPr>
              <a:t>, mess fee payment etc.</a:t>
            </a:r>
            <a:br>
              <a:rPr lang="en-GB" sz="1600">
                <a:solidFill>
                  <a:schemeClr val="accent5"/>
                </a:solidFill>
              </a:rPr>
            </a:br>
            <a:endParaRPr sz="1600">
              <a:solidFill>
                <a:schemeClr val="accent5"/>
              </a:solidFill>
            </a:endParaRPr>
          </a:p>
          <a:p>
            <a:pPr indent="-330200" lvl="0" marL="457200" rtl="0" algn="l">
              <a:lnSpc>
                <a:spcPct val="105000"/>
              </a:lnSpc>
              <a:spcBef>
                <a:spcPts val="0"/>
              </a:spcBef>
              <a:spcAft>
                <a:spcPts val="0"/>
              </a:spcAft>
              <a:buClr>
                <a:schemeClr val="accent5"/>
              </a:buClr>
              <a:buSzPts val="1600"/>
              <a:buChar char="●"/>
            </a:pPr>
            <a:r>
              <a:rPr lang="en-GB" sz="1600">
                <a:solidFill>
                  <a:schemeClr val="accent5"/>
                </a:solidFill>
              </a:rPr>
              <a:t>AMIGO has simple and user friendly interface which can be used by anyone ,anywhere.It is a tool that would save a lots of human efforts and that efforts and time could be used in more productive things, increasing productivity of </a:t>
            </a:r>
            <a:r>
              <a:rPr lang="en-GB" sz="1600">
                <a:solidFill>
                  <a:schemeClr val="accent5"/>
                </a:solidFill>
              </a:rPr>
              <a:t>institution</a:t>
            </a:r>
            <a:r>
              <a:rPr lang="en-GB" sz="1600">
                <a:solidFill>
                  <a:schemeClr val="accent5"/>
                </a:solidFill>
              </a:rPr>
              <a:t> as well as reducing </a:t>
            </a:r>
            <a:r>
              <a:rPr lang="en-GB" sz="1600">
                <a:solidFill>
                  <a:schemeClr val="accent5"/>
                </a:solidFill>
              </a:rPr>
              <a:t>workload</a:t>
            </a:r>
            <a:r>
              <a:rPr lang="en-GB" sz="1600">
                <a:solidFill>
                  <a:schemeClr val="accent5"/>
                </a:solidFill>
              </a:rPr>
              <a:t> on teachers, FnA, HoDs ,etc.</a:t>
            </a:r>
            <a:br>
              <a:rPr lang="en-GB" sz="1600">
                <a:solidFill>
                  <a:schemeClr val="accent5"/>
                </a:solidFill>
              </a:rPr>
            </a:br>
            <a:endParaRPr sz="1600">
              <a:solidFill>
                <a:schemeClr val="accent5"/>
              </a:solidFill>
            </a:endParaRPr>
          </a:p>
          <a:p>
            <a:pPr indent="-330200" lvl="0" marL="457200" rtl="0" algn="l">
              <a:lnSpc>
                <a:spcPct val="105000"/>
              </a:lnSpc>
              <a:spcBef>
                <a:spcPts val="0"/>
              </a:spcBef>
              <a:spcAft>
                <a:spcPts val="0"/>
              </a:spcAft>
              <a:buClr>
                <a:schemeClr val="accent5"/>
              </a:buClr>
              <a:buSzPts val="1600"/>
              <a:buChar char="●"/>
            </a:pPr>
            <a:r>
              <a:rPr lang="en-GB" sz="1600">
                <a:solidFill>
                  <a:schemeClr val="accent5"/>
                </a:solidFill>
              </a:rPr>
              <a:t>This application could be used in any device having a stable </a:t>
            </a:r>
            <a:r>
              <a:rPr lang="en-GB" sz="1600">
                <a:solidFill>
                  <a:schemeClr val="accent5"/>
                </a:solidFill>
              </a:rPr>
              <a:t>internet</a:t>
            </a:r>
            <a:r>
              <a:rPr lang="en-GB" sz="1600">
                <a:solidFill>
                  <a:schemeClr val="accent5"/>
                </a:solidFill>
              </a:rPr>
              <a:t> connection from all over the world at anytime, so there is no collision between timing of people from </a:t>
            </a:r>
            <a:r>
              <a:rPr lang="en-GB" sz="1600">
                <a:solidFill>
                  <a:schemeClr val="accent5"/>
                </a:solidFill>
              </a:rPr>
              <a:t>different</a:t>
            </a:r>
            <a:r>
              <a:rPr lang="en-GB" sz="1600">
                <a:solidFill>
                  <a:schemeClr val="accent5"/>
                </a:solidFill>
              </a:rPr>
              <a:t> time zones. A person dont needs to wait for the administration to accept the fees or student to select course or HoD to maintain the course,the could be flexible according to their own lifecycle.</a:t>
            </a:r>
            <a:endParaRPr sz="1600">
              <a:solidFill>
                <a:schemeClr val="accent5"/>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35EBFA"/>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